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94" autoAdjust="0"/>
    <p:restoredTop sz="94424" autoAdjust="0"/>
  </p:normalViewPr>
  <p:slideViewPr>
    <p:cSldViewPr snapToGrid="0" showGuides="1">
      <p:cViewPr>
        <p:scale>
          <a:sx n="66" d="100"/>
          <a:sy n="66" d="100"/>
        </p:scale>
        <p:origin x="2676" y="918"/>
      </p:cViewPr>
      <p:guideLst>
        <p:guide orient="horz" pos="2136"/>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image1.png>
</file>

<file path=ppt/media/image2.png>
</file>

<file path=ppt/media/image3.png>
</file>

<file path=ppt/media/image4.jp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68A12-EF2C-4BAB-A2D3-F44C859124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48B4CE-ABC1-C8D7-77C3-9FDB28F30C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7FD2137-EE18-D839-6798-217052E2C746}"/>
              </a:ext>
            </a:extLst>
          </p:cNvPr>
          <p:cNvSpPr>
            <a:spLocks noGrp="1"/>
          </p:cNvSpPr>
          <p:nvPr>
            <p:ph type="dt" sz="half" idx="10"/>
          </p:nvPr>
        </p:nvSpPr>
        <p:spPr/>
        <p:txBody>
          <a:bodyPr/>
          <a:lstStyle/>
          <a:p>
            <a:fld id="{AA08BAF8-3969-43B6-A26E-6CD4B2A1CACA}" type="datetimeFigureOut">
              <a:rPr lang="en-US" smtClean="0"/>
              <a:t>10/20/2024</a:t>
            </a:fld>
            <a:endParaRPr lang="en-US"/>
          </a:p>
        </p:txBody>
      </p:sp>
      <p:sp>
        <p:nvSpPr>
          <p:cNvPr id="5" name="Footer Placeholder 4">
            <a:extLst>
              <a:ext uri="{FF2B5EF4-FFF2-40B4-BE49-F238E27FC236}">
                <a16:creationId xmlns:a16="http://schemas.microsoft.com/office/drawing/2014/main" id="{E7F8AFB1-DBC5-3986-A9D4-D2100CCDC6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D2BB08-E747-81DE-45E7-AF7919D1FAB2}"/>
              </a:ext>
            </a:extLst>
          </p:cNvPr>
          <p:cNvSpPr>
            <a:spLocks noGrp="1"/>
          </p:cNvSpPr>
          <p:nvPr>
            <p:ph type="sldNum" sz="quarter" idx="12"/>
          </p:nvPr>
        </p:nvSpPr>
        <p:spPr/>
        <p:txBody>
          <a:bodyPr/>
          <a:lstStyle/>
          <a:p>
            <a:fld id="{64887F61-2A26-43F9-8961-55807B7E4CDE}" type="slidenum">
              <a:rPr lang="en-US" smtClean="0"/>
              <a:t>‹#›</a:t>
            </a:fld>
            <a:endParaRPr lang="en-US"/>
          </a:p>
        </p:txBody>
      </p:sp>
    </p:spTree>
    <p:extLst>
      <p:ext uri="{BB962C8B-B14F-4D97-AF65-F5344CB8AC3E}">
        <p14:creationId xmlns:p14="http://schemas.microsoft.com/office/powerpoint/2010/main" val="607382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DA00A-FAEA-55F9-2583-937E7DB2BBB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F066B8E-DE48-2744-FD00-0142EF433C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1D485F-8214-88C9-0BA1-045E105EE01C}"/>
              </a:ext>
            </a:extLst>
          </p:cNvPr>
          <p:cNvSpPr>
            <a:spLocks noGrp="1"/>
          </p:cNvSpPr>
          <p:nvPr>
            <p:ph type="dt" sz="half" idx="10"/>
          </p:nvPr>
        </p:nvSpPr>
        <p:spPr/>
        <p:txBody>
          <a:bodyPr/>
          <a:lstStyle/>
          <a:p>
            <a:fld id="{AA08BAF8-3969-43B6-A26E-6CD4B2A1CACA}" type="datetimeFigureOut">
              <a:rPr lang="en-US" smtClean="0"/>
              <a:t>10/20/2024</a:t>
            </a:fld>
            <a:endParaRPr lang="en-US"/>
          </a:p>
        </p:txBody>
      </p:sp>
      <p:sp>
        <p:nvSpPr>
          <p:cNvPr id="5" name="Footer Placeholder 4">
            <a:extLst>
              <a:ext uri="{FF2B5EF4-FFF2-40B4-BE49-F238E27FC236}">
                <a16:creationId xmlns:a16="http://schemas.microsoft.com/office/drawing/2014/main" id="{BF83498D-3CA6-FDBA-DF7E-BFE2C11D15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67C714-6ADE-F0A1-5E0F-7D47701DE2C8}"/>
              </a:ext>
            </a:extLst>
          </p:cNvPr>
          <p:cNvSpPr>
            <a:spLocks noGrp="1"/>
          </p:cNvSpPr>
          <p:nvPr>
            <p:ph type="sldNum" sz="quarter" idx="12"/>
          </p:nvPr>
        </p:nvSpPr>
        <p:spPr/>
        <p:txBody>
          <a:bodyPr/>
          <a:lstStyle/>
          <a:p>
            <a:fld id="{64887F61-2A26-43F9-8961-55807B7E4CDE}" type="slidenum">
              <a:rPr lang="en-US" smtClean="0"/>
              <a:t>‹#›</a:t>
            </a:fld>
            <a:endParaRPr lang="en-US"/>
          </a:p>
        </p:txBody>
      </p:sp>
    </p:spTree>
    <p:extLst>
      <p:ext uri="{BB962C8B-B14F-4D97-AF65-F5344CB8AC3E}">
        <p14:creationId xmlns:p14="http://schemas.microsoft.com/office/powerpoint/2010/main" val="962068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B34AC7-FB54-F135-806C-34DFF53F90A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83961A-3BE2-E7A0-034C-94685BE693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30E45C-61BE-858A-7888-C7231E458968}"/>
              </a:ext>
            </a:extLst>
          </p:cNvPr>
          <p:cNvSpPr>
            <a:spLocks noGrp="1"/>
          </p:cNvSpPr>
          <p:nvPr>
            <p:ph type="dt" sz="half" idx="10"/>
          </p:nvPr>
        </p:nvSpPr>
        <p:spPr/>
        <p:txBody>
          <a:bodyPr/>
          <a:lstStyle/>
          <a:p>
            <a:fld id="{AA08BAF8-3969-43B6-A26E-6CD4B2A1CACA}" type="datetimeFigureOut">
              <a:rPr lang="en-US" smtClean="0"/>
              <a:t>10/20/2024</a:t>
            </a:fld>
            <a:endParaRPr lang="en-US"/>
          </a:p>
        </p:txBody>
      </p:sp>
      <p:sp>
        <p:nvSpPr>
          <p:cNvPr id="5" name="Footer Placeholder 4">
            <a:extLst>
              <a:ext uri="{FF2B5EF4-FFF2-40B4-BE49-F238E27FC236}">
                <a16:creationId xmlns:a16="http://schemas.microsoft.com/office/drawing/2014/main" id="{4A89C8BD-E7AF-91BF-E143-13C28F2ED6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43C045-B4D8-C0DC-B091-516CB2100887}"/>
              </a:ext>
            </a:extLst>
          </p:cNvPr>
          <p:cNvSpPr>
            <a:spLocks noGrp="1"/>
          </p:cNvSpPr>
          <p:nvPr>
            <p:ph type="sldNum" sz="quarter" idx="12"/>
          </p:nvPr>
        </p:nvSpPr>
        <p:spPr/>
        <p:txBody>
          <a:bodyPr/>
          <a:lstStyle/>
          <a:p>
            <a:fld id="{64887F61-2A26-43F9-8961-55807B7E4CDE}" type="slidenum">
              <a:rPr lang="en-US" smtClean="0"/>
              <a:t>‹#›</a:t>
            </a:fld>
            <a:endParaRPr lang="en-US"/>
          </a:p>
        </p:txBody>
      </p:sp>
    </p:spTree>
    <p:extLst>
      <p:ext uri="{BB962C8B-B14F-4D97-AF65-F5344CB8AC3E}">
        <p14:creationId xmlns:p14="http://schemas.microsoft.com/office/powerpoint/2010/main" val="253052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5AF01-3D27-ABDC-78C7-4AA28EACDA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BB0EDE-BED2-38D6-DDA4-845BF44B48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85F4B0-BE30-BF16-06DE-CE5FE3B9C94A}"/>
              </a:ext>
            </a:extLst>
          </p:cNvPr>
          <p:cNvSpPr>
            <a:spLocks noGrp="1"/>
          </p:cNvSpPr>
          <p:nvPr>
            <p:ph type="dt" sz="half" idx="10"/>
          </p:nvPr>
        </p:nvSpPr>
        <p:spPr/>
        <p:txBody>
          <a:bodyPr/>
          <a:lstStyle/>
          <a:p>
            <a:fld id="{AA08BAF8-3969-43B6-A26E-6CD4B2A1CACA}" type="datetimeFigureOut">
              <a:rPr lang="en-US" smtClean="0"/>
              <a:t>10/20/2024</a:t>
            </a:fld>
            <a:endParaRPr lang="en-US"/>
          </a:p>
        </p:txBody>
      </p:sp>
      <p:sp>
        <p:nvSpPr>
          <p:cNvPr id="5" name="Footer Placeholder 4">
            <a:extLst>
              <a:ext uri="{FF2B5EF4-FFF2-40B4-BE49-F238E27FC236}">
                <a16:creationId xmlns:a16="http://schemas.microsoft.com/office/drawing/2014/main" id="{6662460F-E4A0-5D84-767C-A20FB0A08F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0BD975-ED91-FB8F-76FB-65F3B943A647}"/>
              </a:ext>
            </a:extLst>
          </p:cNvPr>
          <p:cNvSpPr>
            <a:spLocks noGrp="1"/>
          </p:cNvSpPr>
          <p:nvPr>
            <p:ph type="sldNum" sz="quarter" idx="12"/>
          </p:nvPr>
        </p:nvSpPr>
        <p:spPr/>
        <p:txBody>
          <a:bodyPr/>
          <a:lstStyle/>
          <a:p>
            <a:fld id="{64887F61-2A26-43F9-8961-55807B7E4CDE}" type="slidenum">
              <a:rPr lang="en-US" smtClean="0"/>
              <a:t>‹#›</a:t>
            </a:fld>
            <a:endParaRPr lang="en-US"/>
          </a:p>
        </p:txBody>
      </p:sp>
    </p:spTree>
    <p:extLst>
      <p:ext uri="{BB962C8B-B14F-4D97-AF65-F5344CB8AC3E}">
        <p14:creationId xmlns:p14="http://schemas.microsoft.com/office/powerpoint/2010/main" val="1104637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D256D-E438-B2EF-91F2-D784C8CE2AC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BB64C67-10FA-5CBF-5B6B-E71A90FD30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30CB3E-3686-9364-3677-41373026EE21}"/>
              </a:ext>
            </a:extLst>
          </p:cNvPr>
          <p:cNvSpPr>
            <a:spLocks noGrp="1"/>
          </p:cNvSpPr>
          <p:nvPr>
            <p:ph type="dt" sz="half" idx="10"/>
          </p:nvPr>
        </p:nvSpPr>
        <p:spPr/>
        <p:txBody>
          <a:bodyPr/>
          <a:lstStyle/>
          <a:p>
            <a:fld id="{AA08BAF8-3969-43B6-A26E-6CD4B2A1CACA}" type="datetimeFigureOut">
              <a:rPr lang="en-US" smtClean="0"/>
              <a:t>10/20/2024</a:t>
            </a:fld>
            <a:endParaRPr lang="en-US"/>
          </a:p>
        </p:txBody>
      </p:sp>
      <p:sp>
        <p:nvSpPr>
          <p:cNvPr id="5" name="Footer Placeholder 4">
            <a:extLst>
              <a:ext uri="{FF2B5EF4-FFF2-40B4-BE49-F238E27FC236}">
                <a16:creationId xmlns:a16="http://schemas.microsoft.com/office/drawing/2014/main" id="{469428BF-A650-BF26-5ADF-99E9AA3CC2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934F4A-12F4-3071-54CD-0971FF279742}"/>
              </a:ext>
            </a:extLst>
          </p:cNvPr>
          <p:cNvSpPr>
            <a:spLocks noGrp="1"/>
          </p:cNvSpPr>
          <p:nvPr>
            <p:ph type="sldNum" sz="quarter" idx="12"/>
          </p:nvPr>
        </p:nvSpPr>
        <p:spPr/>
        <p:txBody>
          <a:bodyPr/>
          <a:lstStyle/>
          <a:p>
            <a:fld id="{64887F61-2A26-43F9-8961-55807B7E4CDE}" type="slidenum">
              <a:rPr lang="en-US" smtClean="0"/>
              <a:t>‹#›</a:t>
            </a:fld>
            <a:endParaRPr lang="en-US"/>
          </a:p>
        </p:txBody>
      </p:sp>
    </p:spTree>
    <p:extLst>
      <p:ext uri="{BB962C8B-B14F-4D97-AF65-F5344CB8AC3E}">
        <p14:creationId xmlns:p14="http://schemas.microsoft.com/office/powerpoint/2010/main" val="4174997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F3154-0C7B-3B36-E84B-EE83BD3672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D3CC8C-D610-B11E-57B5-CDAEE2F8D7E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23D7857-2B91-1B8E-7BC6-B79C7B870A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8D3A336-14EC-705F-BA92-CE133894370D}"/>
              </a:ext>
            </a:extLst>
          </p:cNvPr>
          <p:cNvSpPr>
            <a:spLocks noGrp="1"/>
          </p:cNvSpPr>
          <p:nvPr>
            <p:ph type="dt" sz="half" idx="10"/>
          </p:nvPr>
        </p:nvSpPr>
        <p:spPr/>
        <p:txBody>
          <a:bodyPr/>
          <a:lstStyle/>
          <a:p>
            <a:fld id="{AA08BAF8-3969-43B6-A26E-6CD4B2A1CACA}" type="datetimeFigureOut">
              <a:rPr lang="en-US" smtClean="0"/>
              <a:t>10/20/2024</a:t>
            </a:fld>
            <a:endParaRPr lang="en-US"/>
          </a:p>
        </p:txBody>
      </p:sp>
      <p:sp>
        <p:nvSpPr>
          <p:cNvPr id="6" name="Footer Placeholder 5">
            <a:extLst>
              <a:ext uri="{FF2B5EF4-FFF2-40B4-BE49-F238E27FC236}">
                <a16:creationId xmlns:a16="http://schemas.microsoft.com/office/drawing/2014/main" id="{623F70C0-8F03-2FB7-AF6F-FD28269B53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BAB61E-77E1-B5F1-9D8B-A7C8C3F30ED0}"/>
              </a:ext>
            </a:extLst>
          </p:cNvPr>
          <p:cNvSpPr>
            <a:spLocks noGrp="1"/>
          </p:cNvSpPr>
          <p:nvPr>
            <p:ph type="sldNum" sz="quarter" idx="12"/>
          </p:nvPr>
        </p:nvSpPr>
        <p:spPr/>
        <p:txBody>
          <a:bodyPr/>
          <a:lstStyle/>
          <a:p>
            <a:fld id="{64887F61-2A26-43F9-8961-55807B7E4CDE}" type="slidenum">
              <a:rPr lang="en-US" smtClean="0"/>
              <a:t>‹#›</a:t>
            </a:fld>
            <a:endParaRPr lang="en-US"/>
          </a:p>
        </p:txBody>
      </p:sp>
    </p:spTree>
    <p:extLst>
      <p:ext uri="{BB962C8B-B14F-4D97-AF65-F5344CB8AC3E}">
        <p14:creationId xmlns:p14="http://schemas.microsoft.com/office/powerpoint/2010/main" val="1150398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F1A58-4A09-C338-CDA3-3390F2E9E7F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CA0DCEC-70A6-B532-A238-CBDF0AC92C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809DB5-DDB4-8757-3A38-5C9D44CEA44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33D941-DDBB-A4BB-44C7-A508EFF933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36C6E4-71E4-F862-F06E-DF001F9C45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D8ACF5-0F2D-3B28-B8D8-3DE526429421}"/>
              </a:ext>
            </a:extLst>
          </p:cNvPr>
          <p:cNvSpPr>
            <a:spLocks noGrp="1"/>
          </p:cNvSpPr>
          <p:nvPr>
            <p:ph type="dt" sz="half" idx="10"/>
          </p:nvPr>
        </p:nvSpPr>
        <p:spPr/>
        <p:txBody>
          <a:bodyPr/>
          <a:lstStyle/>
          <a:p>
            <a:fld id="{AA08BAF8-3969-43B6-A26E-6CD4B2A1CACA}" type="datetimeFigureOut">
              <a:rPr lang="en-US" smtClean="0"/>
              <a:t>10/20/2024</a:t>
            </a:fld>
            <a:endParaRPr lang="en-US"/>
          </a:p>
        </p:txBody>
      </p:sp>
      <p:sp>
        <p:nvSpPr>
          <p:cNvPr id="8" name="Footer Placeholder 7">
            <a:extLst>
              <a:ext uri="{FF2B5EF4-FFF2-40B4-BE49-F238E27FC236}">
                <a16:creationId xmlns:a16="http://schemas.microsoft.com/office/drawing/2014/main" id="{0087FE8F-9DBD-E8DB-1502-436C827539D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6667532-2D2C-C030-DC33-743A34FDCF78}"/>
              </a:ext>
            </a:extLst>
          </p:cNvPr>
          <p:cNvSpPr>
            <a:spLocks noGrp="1"/>
          </p:cNvSpPr>
          <p:nvPr>
            <p:ph type="sldNum" sz="quarter" idx="12"/>
          </p:nvPr>
        </p:nvSpPr>
        <p:spPr/>
        <p:txBody>
          <a:bodyPr/>
          <a:lstStyle/>
          <a:p>
            <a:fld id="{64887F61-2A26-43F9-8961-55807B7E4CDE}" type="slidenum">
              <a:rPr lang="en-US" smtClean="0"/>
              <a:t>‹#›</a:t>
            </a:fld>
            <a:endParaRPr lang="en-US"/>
          </a:p>
        </p:txBody>
      </p:sp>
    </p:spTree>
    <p:extLst>
      <p:ext uri="{BB962C8B-B14F-4D97-AF65-F5344CB8AC3E}">
        <p14:creationId xmlns:p14="http://schemas.microsoft.com/office/powerpoint/2010/main" val="3439502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7E1E6-C71C-07DE-1A45-586603E6A6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329C040-C214-80F4-A8F9-70CE3D45DC1B}"/>
              </a:ext>
            </a:extLst>
          </p:cNvPr>
          <p:cNvSpPr>
            <a:spLocks noGrp="1"/>
          </p:cNvSpPr>
          <p:nvPr>
            <p:ph type="dt" sz="half" idx="10"/>
          </p:nvPr>
        </p:nvSpPr>
        <p:spPr/>
        <p:txBody>
          <a:bodyPr/>
          <a:lstStyle/>
          <a:p>
            <a:fld id="{AA08BAF8-3969-43B6-A26E-6CD4B2A1CACA}" type="datetimeFigureOut">
              <a:rPr lang="en-US" smtClean="0"/>
              <a:t>10/20/2024</a:t>
            </a:fld>
            <a:endParaRPr lang="en-US"/>
          </a:p>
        </p:txBody>
      </p:sp>
      <p:sp>
        <p:nvSpPr>
          <p:cNvPr id="4" name="Footer Placeholder 3">
            <a:extLst>
              <a:ext uri="{FF2B5EF4-FFF2-40B4-BE49-F238E27FC236}">
                <a16:creationId xmlns:a16="http://schemas.microsoft.com/office/drawing/2014/main" id="{D47DD57D-2ECB-1B9F-4B33-D164143F22B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F0A9C3-C899-3D27-BC19-2153E44E4411}"/>
              </a:ext>
            </a:extLst>
          </p:cNvPr>
          <p:cNvSpPr>
            <a:spLocks noGrp="1"/>
          </p:cNvSpPr>
          <p:nvPr>
            <p:ph type="sldNum" sz="quarter" idx="12"/>
          </p:nvPr>
        </p:nvSpPr>
        <p:spPr/>
        <p:txBody>
          <a:bodyPr/>
          <a:lstStyle/>
          <a:p>
            <a:fld id="{64887F61-2A26-43F9-8961-55807B7E4CDE}" type="slidenum">
              <a:rPr lang="en-US" smtClean="0"/>
              <a:t>‹#›</a:t>
            </a:fld>
            <a:endParaRPr lang="en-US"/>
          </a:p>
        </p:txBody>
      </p:sp>
    </p:spTree>
    <p:extLst>
      <p:ext uri="{BB962C8B-B14F-4D97-AF65-F5344CB8AC3E}">
        <p14:creationId xmlns:p14="http://schemas.microsoft.com/office/powerpoint/2010/main" val="432390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8785AF-15FC-790C-063F-E1AEDFC06C32}"/>
              </a:ext>
            </a:extLst>
          </p:cNvPr>
          <p:cNvSpPr>
            <a:spLocks noGrp="1"/>
          </p:cNvSpPr>
          <p:nvPr>
            <p:ph type="dt" sz="half" idx="10"/>
          </p:nvPr>
        </p:nvSpPr>
        <p:spPr/>
        <p:txBody>
          <a:bodyPr/>
          <a:lstStyle/>
          <a:p>
            <a:fld id="{AA08BAF8-3969-43B6-A26E-6CD4B2A1CACA}" type="datetimeFigureOut">
              <a:rPr lang="en-US" smtClean="0"/>
              <a:t>10/20/2024</a:t>
            </a:fld>
            <a:endParaRPr lang="en-US"/>
          </a:p>
        </p:txBody>
      </p:sp>
      <p:sp>
        <p:nvSpPr>
          <p:cNvPr id="3" name="Footer Placeholder 2">
            <a:extLst>
              <a:ext uri="{FF2B5EF4-FFF2-40B4-BE49-F238E27FC236}">
                <a16:creationId xmlns:a16="http://schemas.microsoft.com/office/drawing/2014/main" id="{50501A98-A368-AECF-4E47-FE2E380B381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7C829DA-BBAD-12D9-1DA9-4D39980AC40C}"/>
              </a:ext>
            </a:extLst>
          </p:cNvPr>
          <p:cNvSpPr>
            <a:spLocks noGrp="1"/>
          </p:cNvSpPr>
          <p:nvPr>
            <p:ph type="sldNum" sz="quarter" idx="12"/>
          </p:nvPr>
        </p:nvSpPr>
        <p:spPr/>
        <p:txBody>
          <a:bodyPr/>
          <a:lstStyle/>
          <a:p>
            <a:fld id="{64887F61-2A26-43F9-8961-55807B7E4CDE}" type="slidenum">
              <a:rPr lang="en-US" smtClean="0"/>
              <a:t>‹#›</a:t>
            </a:fld>
            <a:endParaRPr lang="en-US"/>
          </a:p>
        </p:txBody>
      </p:sp>
    </p:spTree>
    <p:extLst>
      <p:ext uri="{BB962C8B-B14F-4D97-AF65-F5344CB8AC3E}">
        <p14:creationId xmlns:p14="http://schemas.microsoft.com/office/powerpoint/2010/main" val="806511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498E9-BA0F-8B3B-67DA-31670456E7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F2BC6B-AE34-29A6-8766-0912040C94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758D92F-5E9B-C53B-255D-444E9BC073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BEA828-93E8-25B6-8EBA-F8C99B9BC43D}"/>
              </a:ext>
            </a:extLst>
          </p:cNvPr>
          <p:cNvSpPr>
            <a:spLocks noGrp="1"/>
          </p:cNvSpPr>
          <p:nvPr>
            <p:ph type="dt" sz="half" idx="10"/>
          </p:nvPr>
        </p:nvSpPr>
        <p:spPr/>
        <p:txBody>
          <a:bodyPr/>
          <a:lstStyle/>
          <a:p>
            <a:fld id="{AA08BAF8-3969-43B6-A26E-6CD4B2A1CACA}" type="datetimeFigureOut">
              <a:rPr lang="en-US" smtClean="0"/>
              <a:t>10/20/2024</a:t>
            </a:fld>
            <a:endParaRPr lang="en-US"/>
          </a:p>
        </p:txBody>
      </p:sp>
      <p:sp>
        <p:nvSpPr>
          <p:cNvPr id="6" name="Footer Placeholder 5">
            <a:extLst>
              <a:ext uri="{FF2B5EF4-FFF2-40B4-BE49-F238E27FC236}">
                <a16:creationId xmlns:a16="http://schemas.microsoft.com/office/drawing/2014/main" id="{0EE098D7-BF2E-CC66-A9DD-930C4B4964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29B8DD-8909-D988-B16A-3A13851D0756}"/>
              </a:ext>
            </a:extLst>
          </p:cNvPr>
          <p:cNvSpPr>
            <a:spLocks noGrp="1"/>
          </p:cNvSpPr>
          <p:nvPr>
            <p:ph type="sldNum" sz="quarter" idx="12"/>
          </p:nvPr>
        </p:nvSpPr>
        <p:spPr/>
        <p:txBody>
          <a:bodyPr/>
          <a:lstStyle/>
          <a:p>
            <a:fld id="{64887F61-2A26-43F9-8961-55807B7E4CDE}" type="slidenum">
              <a:rPr lang="en-US" smtClean="0"/>
              <a:t>‹#›</a:t>
            </a:fld>
            <a:endParaRPr lang="en-US"/>
          </a:p>
        </p:txBody>
      </p:sp>
    </p:spTree>
    <p:extLst>
      <p:ext uri="{BB962C8B-B14F-4D97-AF65-F5344CB8AC3E}">
        <p14:creationId xmlns:p14="http://schemas.microsoft.com/office/powerpoint/2010/main" val="11435723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9635F-F7EF-BF88-8B09-A0C5B0D3E0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1931314-5F7A-C7AD-DA26-45C07010F5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18032B-B74E-5DA4-A562-EEE75CA66D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CF590C-854C-2C2D-CD75-5D2CCD419BC2}"/>
              </a:ext>
            </a:extLst>
          </p:cNvPr>
          <p:cNvSpPr>
            <a:spLocks noGrp="1"/>
          </p:cNvSpPr>
          <p:nvPr>
            <p:ph type="dt" sz="half" idx="10"/>
          </p:nvPr>
        </p:nvSpPr>
        <p:spPr/>
        <p:txBody>
          <a:bodyPr/>
          <a:lstStyle/>
          <a:p>
            <a:fld id="{AA08BAF8-3969-43B6-A26E-6CD4B2A1CACA}" type="datetimeFigureOut">
              <a:rPr lang="en-US" smtClean="0"/>
              <a:t>10/20/2024</a:t>
            </a:fld>
            <a:endParaRPr lang="en-US"/>
          </a:p>
        </p:txBody>
      </p:sp>
      <p:sp>
        <p:nvSpPr>
          <p:cNvPr id="6" name="Footer Placeholder 5">
            <a:extLst>
              <a:ext uri="{FF2B5EF4-FFF2-40B4-BE49-F238E27FC236}">
                <a16:creationId xmlns:a16="http://schemas.microsoft.com/office/drawing/2014/main" id="{2D544F55-50C0-DA95-4FCE-5190A894DB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6D1A5A-CA31-24DC-1553-7BB7C15747FB}"/>
              </a:ext>
            </a:extLst>
          </p:cNvPr>
          <p:cNvSpPr>
            <a:spLocks noGrp="1"/>
          </p:cNvSpPr>
          <p:nvPr>
            <p:ph type="sldNum" sz="quarter" idx="12"/>
          </p:nvPr>
        </p:nvSpPr>
        <p:spPr/>
        <p:txBody>
          <a:bodyPr/>
          <a:lstStyle/>
          <a:p>
            <a:fld id="{64887F61-2A26-43F9-8961-55807B7E4CDE}" type="slidenum">
              <a:rPr lang="en-US" smtClean="0"/>
              <a:t>‹#›</a:t>
            </a:fld>
            <a:endParaRPr lang="en-US"/>
          </a:p>
        </p:txBody>
      </p:sp>
    </p:spTree>
    <p:extLst>
      <p:ext uri="{BB962C8B-B14F-4D97-AF65-F5344CB8AC3E}">
        <p14:creationId xmlns:p14="http://schemas.microsoft.com/office/powerpoint/2010/main" val="747201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B2D406-EE13-6DED-B923-7415A9674C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1C7575-163D-FCD1-080A-DD2362ADE2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5A11A4-7EF6-A2E0-8612-DF483DFAFA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08BAF8-3969-43B6-A26E-6CD4B2A1CACA}" type="datetimeFigureOut">
              <a:rPr lang="en-US" smtClean="0"/>
              <a:t>10/20/2024</a:t>
            </a:fld>
            <a:endParaRPr lang="en-US"/>
          </a:p>
        </p:txBody>
      </p:sp>
      <p:sp>
        <p:nvSpPr>
          <p:cNvPr id="5" name="Footer Placeholder 4">
            <a:extLst>
              <a:ext uri="{FF2B5EF4-FFF2-40B4-BE49-F238E27FC236}">
                <a16:creationId xmlns:a16="http://schemas.microsoft.com/office/drawing/2014/main" id="{40CDA081-E951-22DF-F52E-CBB7BF5A13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91D3B0-1B55-364E-9A3B-8770F4920B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887F61-2A26-43F9-8961-55807B7E4CDE}" type="slidenum">
              <a:rPr lang="en-US" smtClean="0"/>
              <a:t>‹#›</a:t>
            </a:fld>
            <a:endParaRPr lang="en-US"/>
          </a:p>
        </p:txBody>
      </p:sp>
    </p:spTree>
    <p:extLst>
      <p:ext uri="{BB962C8B-B14F-4D97-AF65-F5344CB8AC3E}">
        <p14:creationId xmlns:p14="http://schemas.microsoft.com/office/powerpoint/2010/main" val="29230666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britannica.com/topic/National-Assembly-historical-French-parliament" TargetMode="External"/><Relationship Id="rId3" Type="http://schemas.microsoft.com/office/2007/relationships/hdphoto" Target="../media/hdphoto1.wdp"/><Relationship Id="rId7" Type="http://schemas.openxmlformats.org/officeDocument/2006/relationships/hyperlink" Target="https://www.merriam-webster.com/dictionary/constituted"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www.britannica.com/biography/Louis-XVI" TargetMode="External"/><Relationship Id="rId5" Type="http://schemas.openxmlformats.org/officeDocument/2006/relationships/hyperlink" Target="https://www.britannica.com/event/French-Revolution" TargetMode="External"/><Relationship Id="rId4" Type="http://schemas.openxmlformats.org/officeDocument/2006/relationships/hyperlink" Target="https://www.merriam-webster.com/dictionary/iconic" TargetMode="External"/><Relationship Id="rId9" Type="http://schemas.openxmlformats.org/officeDocument/2006/relationships/hyperlink" Target="https://www.britannica.com/topic/Bastille"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s://www.britannica.com/biography/Louis-XVI" TargetMode="External"/><Relationship Id="rId3" Type="http://schemas.microsoft.com/office/2007/relationships/hdphoto" Target="../media/hdphoto2.wdp"/><Relationship Id="rId7" Type="http://schemas.openxmlformats.org/officeDocument/2006/relationships/hyperlink" Target="https://www.britannica.com/event/French-Revolution" TargetMode="External"/><Relationship Id="rId12"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www.merriam-webster.com/dictionary/iconic" TargetMode="External"/><Relationship Id="rId11" Type="http://schemas.openxmlformats.org/officeDocument/2006/relationships/hyperlink" Target="https://www.britannica.com/topic/Bastille" TargetMode="External"/><Relationship Id="rId5" Type="http://schemas.microsoft.com/office/2007/relationships/hdphoto" Target="../media/hdphoto1.wdp"/><Relationship Id="rId10" Type="http://schemas.openxmlformats.org/officeDocument/2006/relationships/hyperlink" Target="https://www.britannica.com/topic/National-Assembly-historical-French-parliament" TargetMode="External"/><Relationship Id="rId4" Type="http://schemas.openxmlformats.org/officeDocument/2006/relationships/image" Target="../media/image3.png"/><Relationship Id="rId9" Type="http://schemas.openxmlformats.org/officeDocument/2006/relationships/hyperlink" Target="https://www.merriam-webster.com/dictionary/constituted" TargetMode="External"/></Relationships>
</file>

<file path=ppt/slides/_rels/slide3.xml.rels><?xml version="1.0" encoding="UTF-8" standalone="yes"?>
<Relationships xmlns="http://schemas.openxmlformats.org/package/2006/relationships"><Relationship Id="rId8" Type="http://schemas.openxmlformats.org/officeDocument/2006/relationships/hyperlink" Target="https://www.britannica.com/biography/Louis-XVI" TargetMode="External"/><Relationship Id="rId13" Type="http://schemas.openxmlformats.org/officeDocument/2006/relationships/image" Target="../media/image5.png"/><Relationship Id="rId18" Type="http://schemas.microsoft.com/office/2007/relationships/hdphoto" Target="../media/hdphoto5.wdp"/><Relationship Id="rId3" Type="http://schemas.microsoft.com/office/2007/relationships/hdphoto" Target="../media/hdphoto2.wdp"/><Relationship Id="rId21" Type="http://schemas.openxmlformats.org/officeDocument/2006/relationships/hyperlink" Target="https://www.britannica.com/topic/peasantry" TargetMode="External"/><Relationship Id="rId7" Type="http://schemas.openxmlformats.org/officeDocument/2006/relationships/hyperlink" Target="https://www.britannica.com/event/French-Revolution" TargetMode="External"/><Relationship Id="rId12" Type="http://schemas.openxmlformats.org/officeDocument/2006/relationships/image" Target="../media/image4.jpg"/><Relationship Id="rId17" Type="http://schemas.openxmlformats.org/officeDocument/2006/relationships/image" Target="../media/image7.png"/><Relationship Id="rId2" Type="http://schemas.openxmlformats.org/officeDocument/2006/relationships/image" Target="../media/image2.png"/><Relationship Id="rId16" Type="http://schemas.microsoft.com/office/2007/relationships/hdphoto" Target="../media/hdphoto4.wdp"/><Relationship Id="rId20" Type="http://schemas.openxmlformats.org/officeDocument/2006/relationships/hyperlink" Target="https://www.britannica.com/place/Europe" TargetMode="External"/><Relationship Id="rId1" Type="http://schemas.openxmlformats.org/officeDocument/2006/relationships/slideLayout" Target="../slideLayouts/slideLayout7.xml"/><Relationship Id="rId6" Type="http://schemas.openxmlformats.org/officeDocument/2006/relationships/hyperlink" Target="https://www.merriam-webster.com/dictionary/iconic" TargetMode="External"/><Relationship Id="rId11" Type="http://schemas.openxmlformats.org/officeDocument/2006/relationships/hyperlink" Target="https://www.britannica.com/topic/Bastille" TargetMode="External"/><Relationship Id="rId5" Type="http://schemas.microsoft.com/office/2007/relationships/hdphoto" Target="../media/hdphoto1.wdp"/><Relationship Id="rId15" Type="http://schemas.openxmlformats.org/officeDocument/2006/relationships/image" Target="../media/image6.png"/><Relationship Id="rId23" Type="http://schemas.openxmlformats.org/officeDocument/2006/relationships/hyperlink" Target="https://www.britannica.com/topic/bourgeoisie" TargetMode="External"/><Relationship Id="rId10" Type="http://schemas.openxmlformats.org/officeDocument/2006/relationships/hyperlink" Target="https://www.britannica.com/topic/National-Assembly-historical-French-parliament" TargetMode="External"/><Relationship Id="rId19" Type="http://schemas.openxmlformats.org/officeDocument/2006/relationships/hyperlink" Target="https://www.britannica.com/topic/feudalism" TargetMode="External"/><Relationship Id="rId4" Type="http://schemas.openxmlformats.org/officeDocument/2006/relationships/image" Target="../media/image3.png"/><Relationship Id="rId9" Type="http://schemas.openxmlformats.org/officeDocument/2006/relationships/hyperlink" Target="https://www.merriam-webster.com/dictionary/constituted" TargetMode="External"/><Relationship Id="rId14" Type="http://schemas.microsoft.com/office/2007/relationships/hdphoto" Target="../media/hdphoto3.wdp"/><Relationship Id="rId22" Type="http://schemas.openxmlformats.org/officeDocument/2006/relationships/hyperlink" Target="https://www.britannica.com/topic/education"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4.jpg"/><Relationship Id="rId13" Type="http://schemas.openxmlformats.org/officeDocument/2006/relationships/hyperlink" Target="https://www.britannica.com/topic/peasantry" TargetMode="External"/><Relationship Id="rId3" Type="http://schemas.microsoft.com/office/2007/relationships/hdphoto" Target="../media/hdphoto3.wdp"/><Relationship Id="rId7" Type="http://schemas.microsoft.com/office/2007/relationships/hdphoto" Target="../media/hdphoto2.wdp"/><Relationship Id="rId12" Type="http://schemas.openxmlformats.org/officeDocument/2006/relationships/hyperlink" Target="https://www.britannica.com/place/Europe" TargetMode="External"/><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2.png"/><Relationship Id="rId11" Type="http://schemas.openxmlformats.org/officeDocument/2006/relationships/hyperlink" Target="https://www.britannica.com/topic/feudalism" TargetMode="External"/><Relationship Id="rId5" Type="http://schemas.microsoft.com/office/2007/relationships/hdphoto" Target="../media/hdphoto4.wdp"/><Relationship Id="rId15" Type="http://schemas.openxmlformats.org/officeDocument/2006/relationships/hyperlink" Target="https://www.britannica.com/topic/bourgeoisie" TargetMode="External"/><Relationship Id="rId10" Type="http://schemas.microsoft.com/office/2007/relationships/hdphoto" Target="../media/hdphoto5.wdp"/><Relationship Id="rId4" Type="http://schemas.openxmlformats.org/officeDocument/2006/relationships/image" Target="../media/image6.png"/><Relationship Id="rId9" Type="http://schemas.openxmlformats.org/officeDocument/2006/relationships/image" Target="../media/image7.png"/><Relationship Id="rId14" Type="http://schemas.openxmlformats.org/officeDocument/2006/relationships/hyperlink" Target="https://www.britannica.com/topic/educati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C3BB207-EBF7-C937-21D4-1A7839F40E62}"/>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6323"/>
                    </a14:imgEffect>
                    <a14:imgEffect>
                      <a14:brightnessContrast bright="-63000"/>
                    </a14:imgEffect>
                  </a14:imgLayer>
                </a14:imgProps>
              </a:ext>
              <a:ext uri="{28A0092B-C50C-407E-A947-70E740481C1C}">
                <a14:useLocalDpi xmlns:a14="http://schemas.microsoft.com/office/drawing/2010/main" val="0"/>
              </a:ext>
            </a:extLst>
          </a:blip>
          <a:srcRect l="-100" t="9480" r="100" b="8474"/>
          <a:stretch/>
        </p:blipFill>
        <p:spPr>
          <a:xfrm>
            <a:off x="-241300" y="-190500"/>
            <a:ext cx="12649199" cy="7251700"/>
          </a:xfrm>
          <a:prstGeom prst="roundRect">
            <a:avLst>
              <a:gd name="adj" fmla="val 7509"/>
            </a:avLst>
          </a:prstGeom>
        </p:spPr>
      </p:pic>
      <p:sp>
        <p:nvSpPr>
          <p:cNvPr id="6" name="TextBox 5">
            <a:extLst>
              <a:ext uri="{FF2B5EF4-FFF2-40B4-BE49-F238E27FC236}">
                <a16:creationId xmlns:a16="http://schemas.microsoft.com/office/drawing/2014/main" id="{7DB1E502-A809-C2C8-B76D-710B561A692E}"/>
              </a:ext>
            </a:extLst>
          </p:cNvPr>
          <p:cNvSpPr txBox="1"/>
          <p:nvPr/>
        </p:nvSpPr>
        <p:spPr>
          <a:xfrm>
            <a:off x="4745506" y="1260829"/>
            <a:ext cx="3526485" cy="1015663"/>
          </a:xfrm>
          <a:prstGeom prst="rect">
            <a:avLst/>
          </a:prstGeom>
          <a:noFill/>
        </p:spPr>
        <p:txBody>
          <a:bodyPr wrap="square" rtlCol="0">
            <a:spAutoFit/>
          </a:bodyPr>
          <a:lstStyle/>
          <a:p>
            <a:r>
              <a:rPr lang="en-US" sz="6000" spc="4000" dirty="0">
                <a:solidFill>
                  <a:schemeClr val="bg1"/>
                </a:solidFill>
                <a:latin typeface="Bookman Old Style" panose="02050604050505020204" pitchFamily="18" charset="0"/>
              </a:rPr>
              <a:t>THE</a:t>
            </a:r>
          </a:p>
        </p:txBody>
      </p:sp>
      <p:sp>
        <p:nvSpPr>
          <p:cNvPr id="7" name="TextBox 6">
            <a:extLst>
              <a:ext uri="{FF2B5EF4-FFF2-40B4-BE49-F238E27FC236}">
                <a16:creationId xmlns:a16="http://schemas.microsoft.com/office/drawing/2014/main" id="{37B53211-F9A0-9CB6-5807-655B3A4B014E}"/>
              </a:ext>
            </a:extLst>
          </p:cNvPr>
          <p:cNvSpPr txBox="1"/>
          <p:nvPr/>
        </p:nvSpPr>
        <p:spPr>
          <a:xfrm>
            <a:off x="2730500" y="2754243"/>
            <a:ext cx="7556500" cy="1323439"/>
          </a:xfrm>
          <a:prstGeom prst="rect">
            <a:avLst/>
          </a:prstGeom>
          <a:noFill/>
        </p:spPr>
        <p:txBody>
          <a:bodyPr wrap="square" rtlCol="0">
            <a:spAutoFit/>
          </a:bodyPr>
          <a:lstStyle/>
          <a:p>
            <a:r>
              <a:rPr lang="en-US" sz="8000" spc="4000" dirty="0">
                <a:solidFill>
                  <a:schemeClr val="bg1"/>
                </a:solidFill>
                <a:latin typeface="Bell MT" panose="02020503060305020303" pitchFamily="18" charset="0"/>
              </a:rPr>
              <a:t>FRENCH</a:t>
            </a:r>
          </a:p>
        </p:txBody>
      </p:sp>
      <p:sp>
        <p:nvSpPr>
          <p:cNvPr id="10" name="TextBox 9">
            <a:extLst>
              <a:ext uri="{FF2B5EF4-FFF2-40B4-BE49-F238E27FC236}">
                <a16:creationId xmlns:a16="http://schemas.microsoft.com/office/drawing/2014/main" id="{58330918-06B2-80A9-CEE8-C72E1CCA570D}"/>
              </a:ext>
            </a:extLst>
          </p:cNvPr>
          <p:cNvSpPr txBox="1"/>
          <p:nvPr/>
        </p:nvSpPr>
        <p:spPr>
          <a:xfrm>
            <a:off x="2546349" y="4555433"/>
            <a:ext cx="7924800" cy="523220"/>
          </a:xfrm>
          <a:prstGeom prst="rect">
            <a:avLst/>
          </a:prstGeom>
          <a:noFill/>
        </p:spPr>
        <p:txBody>
          <a:bodyPr wrap="square" rtlCol="0">
            <a:spAutoFit/>
          </a:bodyPr>
          <a:lstStyle/>
          <a:p>
            <a:r>
              <a:rPr lang="en-US" sz="2800" spc="4000" dirty="0">
                <a:solidFill>
                  <a:schemeClr val="bg1"/>
                </a:solidFill>
                <a:latin typeface="Century Schoolbook" panose="02040604050505020304" pitchFamily="18" charset="0"/>
              </a:rPr>
              <a:t>REVOLUTION</a:t>
            </a:r>
          </a:p>
        </p:txBody>
      </p:sp>
      <p:sp>
        <p:nvSpPr>
          <p:cNvPr id="12" name="TextBox 11">
            <a:extLst>
              <a:ext uri="{FF2B5EF4-FFF2-40B4-BE49-F238E27FC236}">
                <a16:creationId xmlns:a16="http://schemas.microsoft.com/office/drawing/2014/main" id="{013AD808-4EF4-D549-C31E-311D2CDCE62A}"/>
              </a:ext>
            </a:extLst>
          </p:cNvPr>
          <p:cNvSpPr txBox="1"/>
          <p:nvPr/>
        </p:nvSpPr>
        <p:spPr>
          <a:xfrm>
            <a:off x="-5888744" y="1718446"/>
            <a:ext cx="5394595" cy="1200329"/>
          </a:xfrm>
          <a:prstGeom prst="rect">
            <a:avLst/>
          </a:prstGeom>
          <a:noFill/>
        </p:spPr>
        <p:txBody>
          <a:bodyPr wrap="square" rtlCol="0">
            <a:spAutoFit/>
          </a:bodyPr>
          <a:lstStyle/>
          <a:p>
            <a:r>
              <a:rPr lang="en-US" sz="7200" spc="1000" dirty="0">
                <a:solidFill>
                  <a:schemeClr val="bg1"/>
                </a:solidFill>
                <a:latin typeface="Book Antiqua" panose="02040602050305030304" pitchFamily="18" charset="0"/>
              </a:rPr>
              <a:t>IN 1789…</a:t>
            </a:r>
          </a:p>
        </p:txBody>
      </p:sp>
      <p:sp>
        <p:nvSpPr>
          <p:cNvPr id="13" name="TextBox 12">
            <a:extLst>
              <a:ext uri="{FF2B5EF4-FFF2-40B4-BE49-F238E27FC236}">
                <a16:creationId xmlns:a16="http://schemas.microsoft.com/office/drawing/2014/main" id="{C752758D-BD76-B3ED-1068-E82350F60602}"/>
              </a:ext>
            </a:extLst>
          </p:cNvPr>
          <p:cNvSpPr txBox="1"/>
          <p:nvPr/>
        </p:nvSpPr>
        <p:spPr>
          <a:xfrm>
            <a:off x="-5888744" y="3478215"/>
            <a:ext cx="3955053" cy="1600438"/>
          </a:xfrm>
          <a:prstGeom prst="rect">
            <a:avLst/>
          </a:prstGeom>
          <a:noFill/>
        </p:spPr>
        <p:txBody>
          <a:bodyPr wrap="square" rtlCol="0">
            <a:spAutoFit/>
          </a:bodyPr>
          <a:lstStyle/>
          <a:p>
            <a:r>
              <a:rPr lang="en-US" sz="1400" b="1" i="0" dirty="0">
                <a:solidFill>
                  <a:schemeClr val="bg1"/>
                </a:solidFill>
                <a:effectLst/>
                <a:latin typeface="Georgia" panose="02040502050405020303" pitchFamily="18" charset="0"/>
              </a:rPr>
              <a:t>storming of the Bastille</a:t>
            </a:r>
            <a:r>
              <a:rPr lang="en-US" sz="1400" b="0" i="0" dirty="0">
                <a:solidFill>
                  <a:schemeClr val="bg1"/>
                </a:solidFill>
                <a:effectLst/>
                <a:latin typeface="Georgia" panose="02040502050405020303" pitchFamily="18" charset="0"/>
              </a:rPr>
              <a:t>, </a:t>
            </a:r>
            <a:r>
              <a:rPr lang="en-US" sz="1400" b="0" i="0" u="sng" dirty="0">
                <a:solidFill>
                  <a:schemeClr val="bg1"/>
                </a:solidFill>
                <a:effectLst/>
                <a:latin typeface="Georgia" panose="02040502050405020303" pitchFamily="18" charset="0"/>
                <a:hlinkClick r:id="rId4">
                  <a:extLst>
                    <a:ext uri="{A12FA001-AC4F-418D-AE19-62706E023703}">
                      <ahyp:hlinkClr xmlns:ahyp="http://schemas.microsoft.com/office/drawing/2018/hyperlinkcolor" val="tx"/>
                    </a:ext>
                  </a:extLst>
                </a:hlinkClick>
              </a:rPr>
              <a:t>iconic</a:t>
            </a:r>
            <a:r>
              <a:rPr lang="en-US" sz="1400" b="0" i="0" dirty="0">
                <a:solidFill>
                  <a:schemeClr val="bg1"/>
                </a:solidFill>
                <a:effectLst/>
                <a:latin typeface="Georgia" panose="02040502050405020303" pitchFamily="18" charset="0"/>
              </a:rPr>
              <a:t> conflict of the </a:t>
            </a:r>
            <a:r>
              <a:rPr lang="en-US" sz="1400" b="0" i="0" u="sng" dirty="0">
                <a:solidFill>
                  <a:schemeClr val="bg1"/>
                </a:solidFill>
                <a:effectLst/>
                <a:latin typeface="Georgia" panose="02040502050405020303" pitchFamily="18" charset="0"/>
                <a:hlinkClick r:id="rId5">
                  <a:extLst>
                    <a:ext uri="{A12FA001-AC4F-418D-AE19-62706E023703}">
                      <ahyp:hlinkClr xmlns:ahyp="http://schemas.microsoft.com/office/drawing/2018/hyperlinkcolor" val="tx"/>
                    </a:ext>
                  </a:extLst>
                </a:hlinkClick>
              </a:rPr>
              <a:t>French Revolution</a:t>
            </a:r>
            <a:r>
              <a:rPr lang="en-US" sz="1400" b="0" i="0" dirty="0">
                <a:solidFill>
                  <a:schemeClr val="bg1"/>
                </a:solidFill>
                <a:effectLst/>
                <a:latin typeface="Georgia" panose="02040502050405020303" pitchFamily="18" charset="0"/>
              </a:rPr>
              <a:t>. On July 14, 1789, fears that King </a:t>
            </a:r>
            <a:r>
              <a:rPr lang="en-US" sz="1400" b="0" i="0" u="sng" dirty="0">
                <a:solidFill>
                  <a:schemeClr val="bg1"/>
                </a:solidFill>
                <a:effectLst/>
                <a:latin typeface="Georgia" panose="02040502050405020303" pitchFamily="18" charset="0"/>
                <a:hlinkClick r:id="rId6">
                  <a:extLst>
                    <a:ext uri="{A12FA001-AC4F-418D-AE19-62706E023703}">
                      <ahyp:hlinkClr xmlns:ahyp="http://schemas.microsoft.com/office/drawing/2018/hyperlinkcolor" val="tx"/>
                    </a:ext>
                  </a:extLst>
                </a:hlinkClick>
              </a:rPr>
              <a:t>Louis XVI</a:t>
            </a:r>
            <a:r>
              <a:rPr lang="en-US" sz="1400" b="0" i="0" dirty="0">
                <a:solidFill>
                  <a:schemeClr val="bg1"/>
                </a:solidFill>
                <a:effectLst/>
                <a:latin typeface="Georgia" panose="02040502050405020303" pitchFamily="18" charset="0"/>
              </a:rPr>
              <a:t> was about to arrest France’s newly </a:t>
            </a:r>
            <a:r>
              <a:rPr lang="en-US" sz="1400" b="0" i="0" u="sng" dirty="0">
                <a:solidFill>
                  <a:schemeClr val="bg1"/>
                </a:solidFill>
                <a:effectLst/>
                <a:latin typeface="Georgia" panose="02040502050405020303" pitchFamily="18" charset="0"/>
                <a:hlinkClick r:id="rId7">
                  <a:extLst>
                    <a:ext uri="{A12FA001-AC4F-418D-AE19-62706E023703}">
                      <ahyp:hlinkClr xmlns:ahyp="http://schemas.microsoft.com/office/drawing/2018/hyperlinkcolor" val="tx"/>
                    </a:ext>
                  </a:extLst>
                </a:hlinkClick>
              </a:rPr>
              <a:t>constituted</a:t>
            </a:r>
            <a:r>
              <a:rPr lang="en-US" sz="1400" b="0" i="0" dirty="0">
                <a:solidFill>
                  <a:schemeClr val="bg1"/>
                </a:solidFill>
                <a:effectLst/>
                <a:latin typeface="Georgia" panose="02040502050405020303" pitchFamily="18" charset="0"/>
              </a:rPr>
              <a:t> </a:t>
            </a:r>
            <a:r>
              <a:rPr lang="en-US" sz="1400" b="0" i="0" u="sng" dirty="0">
                <a:solidFill>
                  <a:schemeClr val="bg1"/>
                </a:solidFill>
                <a:effectLst/>
                <a:latin typeface="Georgia" panose="02040502050405020303" pitchFamily="18" charset="0"/>
                <a:hlinkClick r:id="rId8">
                  <a:extLst>
                    <a:ext uri="{A12FA001-AC4F-418D-AE19-62706E023703}">
                      <ahyp:hlinkClr xmlns:ahyp="http://schemas.microsoft.com/office/drawing/2018/hyperlinkcolor" val="tx"/>
                    </a:ext>
                  </a:extLst>
                </a:hlinkClick>
              </a:rPr>
              <a:t>National Assembly</a:t>
            </a:r>
            <a:r>
              <a:rPr lang="en-US" sz="1400" b="0" i="0" dirty="0">
                <a:solidFill>
                  <a:schemeClr val="bg1"/>
                </a:solidFill>
                <a:effectLst/>
                <a:latin typeface="Georgia" panose="02040502050405020303" pitchFamily="18" charset="0"/>
              </a:rPr>
              <a:t> led a crowd of Parisians to successfully besiege the </a:t>
            </a:r>
            <a:r>
              <a:rPr lang="en-US" sz="1400" b="0" i="0" u="sng" dirty="0">
                <a:solidFill>
                  <a:schemeClr val="bg1"/>
                </a:solidFill>
                <a:effectLst/>
                <a:latin typeface="Georgia" panose="02040502050405020303" pitchFamily="18" charset="0"/>
                <a:hlinkClick r:id="rId9">
                  <a:extLst>
                    <a:ext uri="{A12FA001-AC4F-418D-AE19-62706E023703}">
                      <ahyp:hlinkClr xmlns:ahyp="http://schemas.microsoft.com/office/drawing/2018/hyperlinkcolor" val="tx"/>
                    </a:ext>
                  </a:extLst>
                </a:hlinkClick>
              </a:rPr>
              <a:t>Bastille</a:t>
            </a:r>
            <a:r>
              <a:rPr lang="en-US" sz="1400" b="0" i="0" dirty="0">
                <a:solidFill>
                  <a:schemeClr val="bg1"/>
                </a:solidFill>
                <a:effectLst/>
                <a:latin typeface="Georgia" panose="02040502050405020303" pitchFamily="18" charset="0"/>
              </a:rPr>
              <a:t>, an old fortress that had been used since 1659 as a state prison.</a:t>
            </a:r>
            <a:endParaRPr lang="en-US" sz="1400" dirty="0">
              <a:solidFill>
                <a:schemeClr val="bg1"/>
              </a:solidFill>
            </a:endParaRPr>
          </a:p>
        </p:txBody>
      </p:sp>
    </p:spTree>
    <p:extLst>
      <p:ext uri="{BB962C8B-B14F-4D97-AF65-F5344CB8AC3E}">
        <p14:creationId xmlns:p14="http://schemas.microsoft.com/office/powerpoint/2010/main" val="16895795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0001132-3F23-7AD8-EADE-BD2979A8F6B3}"/>
            </a:ext>
          </a:extLst>
        </p:cNvPr>
        <p:cNvGrpSpPr/>
        <p:nvPr/>
      </p:nvGrpSpPr>
      <p:grpSpPr>
        <a:xfrm>
          <a:off x="0" y="0"/>
          <a:ext cx="0" cy="0"/>
          <a:chOff x="0" y="0"/>
          <a:chExt cx="0" cy="0"/>
        </a:xfrm>
      </p:grpSpPr>
      <p:pic>
        <p:nvPicPr>
          <p:cNvPr id="12" name="Picture 2">
            <a:extLst>
              <a:ext uri="{FF2B5EF4-FFF2-40B4-BE49-F238E27FC236}">
                <a16:creationId xmlns:a16="http://schemas.microsoft.com/office/drawing/2014/main" id="{510A773E-E02D-D0A3-2D7D-035FE9C86904}"/>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bright="-63000"/>
                    </a14:imgEffect>
                  </a14:imgLayer>
                </a14:imgProps>
              </a:ext>
              <a:ext uri="{28A0092B-C50C-407E-A947-70E740481C1C}">
                <a14:useLocalDpi xmlns:a14="http://schemas.microsoft.com/office/drawing/2010/main" val="0"/>
              </a:ext>
            </a:extLst>
          </a:blip>
          <a:srcRect t="9175" b="8046"/>
          <a:stretch/>
        </p:blipFill>
        <p:spPr bwMode="auto">
          <a:xfrm>
            <a:off x="12742606" y="-38100"/>
            <a:ext cx="12192000" cy="6858000"/>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47766763-8916-F683-DFAB-394A54FBA587}"/>
              </a:ext>
            </a:extLst>
          </p:cNvPr>
          <p:cNvCxnSpPr>
            <a:cxnSpLocks/>
          </p:cNvCxnSpPr>
          <p:nvPr/>
        </p:nvCxnSpPr>
        <p:spPr>
          <a:xfrm>
            <a:off x="10845843" y="3429000"/>
            <a:ext cx="1346157" cy="0"/>
          </a:xfrm>
          <a:prstGeom prst="line">
            <a:avLst/>
          </a:prstGeom>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0C950ED-C49A-A46A-F304-1DBB4956EA0D}"/>
              </a:ext>
            </a:extLst>
          </p:cNvPr>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6323"/>
                    </a14:imgEffect>
                    <a14:imgEffect>
                      <a14:brightnessContrast bright="-18000"/>
                    </a14:imgEffect>
                  </a14:imgLayer>
                </a14:imgProps>
              </a:ext>
              <a:ext uri="{28A0092B-C50C-407E-A947-70E740481C1C}">
                <a14:useLocalDpi xmlns:a14="http://schemas.microsoft.com/office/drawing/2010/main" val="0"/>
              </a:ext>
            </a:extLst>
          </a:blip>
          <a:srcRect l="-100" t="9480" r="100" b="8474"/>
          <a:stretch/>
        </p:blipFill>
        <p:spPr>
          <a:xfrm>
            <a:off x="5162189" y="1926499"/>
            <a:ext cx="5683654" cy="3258400"/>
          </a:xfrm>
          <a:prstGeom prst="roundRect">
            <a:avLst>
              <a:gd name="adj" fmla="val 7509"/>
            </a:avLst>
          </a:prstGeom>
        </p:spPr>
      </p:pic>
      <p:sp>
        <p:nvSpPr>
          <p:cNvPr id="6" name="TextBox 5">
            <a:extLst>
              <a:ext uri="{FF2B5EF4-FFF2-40B4-BE49-F238E27FC236}">
                <a16:creationId xmlns:a16="http://schemas.microsoft.com/office/drawing/2014/main" id="{F46FA2AA-63DD-0E43-56BB-FB12ABDF970F}"/>
              </a:ext>
            </a:extLst>
          </p:cNvPr>
          <p:cNvSpPr txBox="1"/>
          <p:nvPr/>
        </p:nvSpPr>
        <p:spPr>
          <a:xfrm>
            <a:off x="4332757" y="-4210534"/>
            <a:ext cx="3526485" cy="1015663"/>
          </a:xfrm>
          <a:prstGeom prst="rect">
            <a:avLst/>
          </a:prstGeom>
          <a:noFill/>
        </p:spPr>
        <p:txBody>
          <a:bodyPr wrap="square" rtlCol="0">
            <a:spAutoFit/>
          </a:bodyPr>
          <a:lstStyle/>
          <a:p>
            <a:r>
              <a:rPr lang="en-US" sz="6000" spc="4000" dirty="0">
                <a:solidFill>
                  <a:schemeClr val="bg1"/>
                </a:solidFill>
                <a:latin typeface="Bookman Old Style" panose="02050604050505020204" pitchFamily="18" charset="0"/>
              </a:rPr>
              <a:t>THE</a:t>
            </a:r>
          </a:p>
        </p:txBody>
      </p:sp>
      <p:sp>
        <p:nvSpPr>
          <p:cNvPr id="7" name="TextBox 6">
            <a:extLst>
              <a:ext uri="{FF2B5EF4-FFF2-40B4-BE49-F238E27FC236}">
                <a16:creationId xmlns:a16="http://schemas.microsoft.com/office/drawing/2014/main" id="{FC832ACC-BADC-DC26-E901-974BD3B5BDBC}"/>
              </a:ext>
            </a:extLst>
          </p:cNvPr>
          <p:cNvSpPr txBox="1"/>
          <p:nvPr/>
        </p:nvSpPr>
        <p:spPr>
          <a:xfrm>
            <a:off x="2317751" y="-2717120"/>
            <a:ext cx="7556500" cy="1323439"/>
          </a:xfrm>
          <a:prstGeom prst="rect">
            <a:avLst/>
          </a:prstGeom>
          <a:noFill/>
        </p:spPr>
        <p:txBody>
          <a:bodyPr wrap="square" rtlCol="0">
            <a:spAutoFit/>
          </a:bodyPr>
          <a:lstStyle/>
          <a:p>
            <a:r>
              <a:rPr lang="en-US" sz="8000" spc="4000" dirty="0">
                <a:solidFill>
                  <a:schemeClr val="bg1"/>
                </a:solidFill>
                <a:latin typeface="Bell MT" panose="02020503060305020303" pitchFamily="18" charset="0"/>
              </a:rPr>
              <a:t>FRENCH</a:t>
            </a:r>
          </a:p>
        </p:txBody>
      </p:sp>
      <p:sp>
        <p:nvSpPr>
          <p:cNvPr id="10" name="TextBox 9">
            <a:extLst>
              <a:ext uri="{FF2B5EF4-FFF2-40B4-BE49-F238E27FC236}">
                <a16:creationId xmlns:a16="http://schemas.microsoft.com/office/drawing/2014/main" id="{3BC007A3-19F0-E429-B3C2-A597ED7DECFD}"/>
              </a:ext>
            </a:extLst>
          </p:cNvPr>
          <p:cNvSpPr txBox="1"/>
          <p:nvPr/>
        </p:nvSpPr>
        <p:spPr>
          <a:xfrm>
            <a:off x="2133600" y="-915930"/>
            <a:ext cx="7924800" cy="523220"/>
          </a:xfrm>
          <a:prstGeom prst="rect">
            <a:avLst/>
          </a:prstGeom>
          <a:noFill/>
        </p:spPr>
        <p:txBody>
          <a:bodyPr wrap="square" rtlCol="0">
            <a:spAutoFit/>
          </a:bodyPr>
          <a:lstStyle/>
          <a:p>
            <a:r>
              <a:rPr lang="en-US" sz="2800" spc="4000" dirty="0">
                <a:solidFill>
                  <a:schemeClr val="bg1"/>
                </a:solidFill>
                <a:latin typeface="Century Schoolbook" panose="02040604050505020304" pitchFamily="18" charset="0"/>
              </a:rPr>
              <a:t>REVOLUTION</a:t>
            </a:r>
          </a:p>
        </p:txBody>
      </p:sp>
      <p:sp>
        <p:nvSpPr>
          <p:cNvPr id="2" name="TextBox 1">
            <a:extLst>
              <a:ext uri="{FF2B5EF4-FFF2-40B4-BE49-F238E27FC236}">
                <a16:creationId xmlns:a16="http://schemas.microsoft.com/office/drawing/2014/main" id="{5B447B3D-2D73-D57E-1EA1-FADE214679B7}"/>
              </a:ext>
            </a:extLst>
          </p:cNvPr>
          <p:cNvSpPr txBox="1"/>
          <p:nvPr/>
        </p:nvSpPr>
        <p:spPr>
          <a:xfrm>
            <a:off x="701405" y="1824692"/>
            <a:ext cx="5394595" cy="1200329"/>
          </a:xfrm>
          <a:prstGeom prst="rect">
            <a:avLst/>
          </a:prstGeom>
          <a:noFill/>
        </p:spPr>
        <p:txBody>
          <a:bodyPr wrap="square" rtlCol="0">
            <a:spAutoFit/>
          </a:bodyPr>
          <a:lstStyle/>
          <a:p>
            <a:r>
              <a:rPr lang="en-US" sz="7200" spc="1000" dirty="0">
                <a:solidFill>
                  <a:schemeClr val="bg1"/>
                </a:solidFill>
                <a:latin typeface="Book Antiqua" panose="02040602050305030304" pitchFamily="18" charset="0"/>
              </a:rPr>
              <a:t>IN 1789…</a:t>
            </a:r>
          </a:p>
        </p:txBody>
      </p:sp>
      <p:sp>
        <p:nvSpPr>
          <p:cNvPr id="11" name="TextBox 10">
            <a:extLst>
              <a:ext uri="{FF2B5EF4-FFF2-40B4-BE49-F238E27FC236}">
                <a16:creationId xmlns:a16="http://schemas.microsoft.com/office/drawing/2014/main" id="{B247CF8C-1AF6-9DB7-C7CA-7CC148F3D012}"/>
              </a:ext>
            </a:extLst>
          </p:cNvPr>
          <p:cNvSpPr txBox="1"/>
          <p:nvPr/>
        </p:nvSpPr>
        <p:spPr>
          <a:xfrm>
            <a:off x="701405" y="3584461"/>
            <a:ext cx="3955053" cy="1600438"/>
          </a:xfrm>
          <a:prstGeom prst="rect">
            <a:avLst/>
          </a:prstGeom>
          <a:noFill/>
        </p:spPr>
        <p:txBody>
          <a:bodyPr wrap="square" rtlCol="0">
            <a:spAutoFit/>
          </a:bodyPr>
          <a:lstStyle/>
          <a:p>
            <a:r>
              <a:rPr lang="en-US" sz="1400" b="1" i="0" dirty="0">
                <a:solidFill>
                  <a:schemeClr val="bg1"/>
                </a:solidFill>
                <a:effectLst/>
                <a:latin typeface="Georgia" panose="02040502050405020303" pitchFamily="18" charset="0"/>
              </a:rPr>
              <a:t>storming of the Bastille</a:t>
            </a:r>
            <a:r>
              <a:rPr lang="en-US" sz="1400" b="0" i="0" dirty="0">
                <a:solidFill>
                  <a:schemeClr val="bg1"/>
                </a:solidFill>
                <a:effectLst/>
                <a:latin typeface="Georgia" panose="02040502050405020303" pitchFamily="18" charset="0"/>
              </a:rPr>
              <a:t>, </a:t>
            </a:r>
            <a:r>
              <a:rPr lang="en-US" sz="1400" b="0" i="0" u="sng" dirty="0">
                <a:solidFill>
                  <a:schemeClr val="bg1"/>
                </a:solidFill>
                <a:effectLst/>
                <a:latin typeface="Georgia" panose="02040502050405020303" pitchFamily="18" charset="0"/>
                <a:hlinkClick r:id="rId6">
                  <a:extLst>
                    <a:ext uri="{A12FA001-AC4F-418D-AE19-62706E023703}">
                      <ahyp:hlinkClr xmlns:ahyp="http://schemas.microsoft.com/office/drawing/2018/hyperlinkcolor" val="tx"/>
                    </a:ext>
                  </a:extLst>
                </a:hlinkClick>
              </a:rPr>
              <a:t>iconic</a:t>
            </a:r>
            <a:r>
              <a:rPr lang="en-US" sz="1400" b="0" i="0" dirty="0">
                <a:solidFill>
                  <a:schemeClr val="bg1"/>
                </a:solidFill>
                <a:effectLst/>
                <a:latin typeface="Georgia" panose="02040502050405020303" pitchFamily="18" charset="0"/>
              </a:rPr>
              <a:t> conflict of the </a:t>
            </a:r>
            <a:r>
              <a:rPr lang="en-US" sz="1400" b="0" i="0" u="sng" dirty="0">
                <a:solidFill>
                  <a:schemeClr val="bg1"/>
                </a:solidFill>
                <a:effectLst/>
                <a:latin typeface="Georgia" panose="02040502050405020303" pitchFamily="18" charset="0"/>
                <a:hlinkClick r:id="rId7">
                  <a:extLst>
                    <a:ext uri="{A12FA001-AC4F-418D-AE19-62706E023703}">
                      <ahyp:hlinkClr xmlns:ahyp="http://schemas.microsoft.com/office/drawing/2018/hyperlinkcolor" val="tx"/>
                    </a:ext>
                  </a:extLst>
                </a:hlinkClick>
              </a:rPr>
              <a:t>French Revolution</a:t>
            </a:r>
            <a:r>
              <a:rPr lang="en-US" sz="1400" b="0" i="0" dirty="0">
                <a:solidFill>
                  <a:schemeClr val="bg1"/>
                </a:solidFill>
                <a:effectLst/>
                <a:latin typeface="Georgia" panose="02040502050405020303" pitchFamily="18" charset="0"/>
              </a:rPr>
              <a:t>. On July 14, 1789, fears that King </a:t>
            </a:r>
            <a:r>
              <a:rPr lang="en-US" sz="1400" b="0" i="0" u="sng" dirty="0">
                <a:solidFill>
                  <a:schemeClr val="bg1"/>
                </a:solidFill>
                <a:effectLst/>
                <a:latin typeface="Georgia" panose="02040502050405020303" pitchFamily="18" charset="0"/>
                <a:hlinkClick r:id="rId8">
                  <a:extLst>
                    <a:ext uri="{A12FA001-AC4F-418D-AE19-62706E023703}">
                      <ahyp:hlinkClr xmlns:ahyp="http://schemas.microsoft.com/office/drawing/2018/hyperlinkcolor" val="tx"/>
                    </a:ext>
                  </a:extLst>
                </a:hlinkClick>
              </a:rPr>
              <a:t>Louis XVI</a:t>
            </a:r>
            <a:r>
              <a:rPr lang="en-US" sz="1400" b="0" i="0" dirty="0">
                <a:solidFill>
                  <a:schemeClr val="bg1"/>
                </a:solidFill>
                <a:effectLst/>
                <a:latin typeface="Georgia" panose="02040502050405020303" pitchFamily="18" charset="0"/>
              </a:rPr>
              <a:t> was about to arrest France’s newly </a:t>
            </a:r>
            <a:r>
              <a:rPr lang="en-US" sz="1400" b="0" i="0" u="sng" dirty="0">
                <a:solidFill>
                  <a:schemeClr val="bg1"/>
                </a:solidFill>
                <a:effectLst/>
                <a:latin typeface="Georgia" panose="02040502050405020303" pitchFamily="18" charset="0"/>
                <a:hlinkClick r:id="rId9">
                  <a:extLst>
                    <a:ext uri="{A12FA001-AC4F-418D-AE19-62706E023703}">
                      <ahyp:hlinkClr xmlns:ahyp="http://schemas.microsoft.com/office/drawing/2018/hyperlinkcolor" val="tx"/>
                    </a:ext>
                  </a:extLst>
                </a:hlinkClick>
              </a:rPr>
              <a:t>constituted</a:t>
            </a:r>
            <a:r>
              <a:rPr lang="en-US" sz="1400" b="0" i="0" dirty="0">
                <a:solidFill>
                  <a:schemeClr val="bg1"/>
                </a:solidFill>
                <a:effectLst/>
                <a:latin typeface="Georgia" panose="02040502050405020303" pitchFamily="18" charset="0"/>
              </a:rPr>
              <a:t> </a:t>
            </a:r>
            <a:r>
              <a:rPr lang="en-US" sz="1400" b="0" i="0" u="sng" dirty="0">
                <a:solidFill>
                  <a:schemeClr val="bg1"/>
                </a:solidFill>
                <a:effectLst/>
                <a:latin typeface="Georgia" panose="02040502050405020303" pitchFamily="18" charset="0"/>
                <a:hlinkClick r:id="rId10">
                  <a:extLst>
                    <a:ext uri="{A12FA001-AC4F-418D-AE19-62706E023703}">
                      <ahyp:hlinkClr xmlns:ahyp="http://schemas.microsoft.com/office/drawing/2018/hyperlinkcolor" val="tx"/>
                    </a:ext>
                  </a:extLst>
                </a:hlinkClick>
              </a:rPr>
              <a:t>National Assembly</a:t>
            </a:r>
            <a:r>
              <a:rPr lang="en-US" sz="1400" b="0" i="0" dirty="0">
                <a:solidFill>
                  <a:schemeClr val="bg1"/>
                </a:solidFill>
                <a:effectLst/>
                <a:latin typeface="Georgia" panose="02040502050405020303" pitchFamily="18" charset="0"/>
              </a:rPr>
              <a:t> led a crowd of Parisians to successfully besiege the </a:t>
            </a:r>
            <a:r>
              <a:rPr lang="en-US" sz="1400" b="0" i="0" u="sng" dirty="0">
                <a:solidFill>
                  <a:schemeClr val="bg1"/>
                </a:solidFill>
                <a:effectLst/>
                <a:latin typeface="Georgia" panose="02040502050405020303" pitchFamily="18" charset="0"/>
                <a:hlinkClick r:id="rId11">
                  <a:extLst>
                    <a:ext uri="{A12FA001-AC4F-418D-AE19-62706E023703}">
                      <ahyp:hlinkClr xmlns:ahyp="http://schemas.microsoft.com/office/drawing/2018/hyperlinkcolor" val="tx"/>
                    </a:ext>
                  </a:extLst>
                </a:hlinkClick>
              </a:rPr>
              <a:t>Bastille</a:t>
            </a:r>
            <a:r>
              <a:rPr lang="en-US" sz="1400" b="0" i="0" dirty="0">
                <a:solidFill>
                  <a:schemeClr val="bg1"/>
                </a:solidFill>
                <a:effectLst/>
                <a:latin typeface="Georgia" panose="02040502050405020303" pitchFamily="18" charset="0"/>
              </a:rPr>
              <a:t>, an old fortress that had been used since 1659 as a state prison.</a:t>
            </a:r>
            <a:endParaRPr lang="en-US" sz="1400" dirty="0">
              <a:solidFill>
                <a:schemeClr val="bg1"/>
              </a:solidFill>
            </a:endParaRPr>
          </a:p>
        </p:txBody>
      </p:sp>
      <p:sp>
        <p:nvSpPr>
          <p:cNvPr id="13" name="TextBox 12">
            <a:extLst>
              <a:ext uri="{FF2B5EF4-FFF2-40B4-BE49-F238E27FC236}">
                <a16:creationId xmlns:a16="http://schemas.microsoft.com/office/drawing/2014/main" id="{759DAB80-E94E-5D93-8B5B-1EF6DE0EDE67}"/>
              </a:ext>
            </a:extLst>
          </p:cNvPr>
          <p:cNvSpPr txBox="1"/>
          <p:nvPr/>
        </p:nvSpPr>
        <p:spPr>
          <a:xfrm>
            <a:off x="14741870" y="1015412"/>
            <a:ext cx="5394595" cy="1200329"/>
          </a:xfrm>
          <a:prstGeom prst="rect">
            <a:avLst/>
          </a:prstGeom>
          <a:noFill/>
        </p:spPr>
        <p:txBody>
          <a:bodyPr wrap="square" rtlCol="0">
            <a:spAutoFit/>
          </a:bodyPr>
          <a:lstStyle/>
          <a:p>
            <a:r>
              <a:rPr lang="en-US" sz="7200" spc="1000" dirty="0">
                <a:solidFill>
                  <a:schemeClr val="bg1"/>
                </a:solidFill>
                <a:latin typeface="Book Antiqua" panose="02040602050305030304" pitchFamily="18" charset="0"/>
              </a:rPr>
              <a:t>IN 1789…</a:t>
            </a:r>
          </a:p>
        </p:txBody>
      </p:sp>
      <p:pic>
        <p:nvPicPr>
          <p:cNvPr id="15" name="Picture 14">
            <a:extLst>
              <a:ext uri="{FF2B5EF4-FFF2-40B4-BE49-F238E27FC236}">
                <a16:creationId xmlns:a16="http://schemas.microsoft.com/office/drawing/2014/main" id="{8D653D2A-3D18-00BE-97F2-58A7A86C4FEC}"/>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5610686" y="2522555"/>
            <a:ext cx="2508067" cy="3175840"/>
          </a:xfrm>
          <a:prstGeom prst="roundRect">
            <a:avLst>
              <a:gd name="adj" fmla="val 12487"/>
            </a:avLst>
          </a:prstGeom>
          <a:effectLst/>
        </p:spPr>
      </p:pic>
      <p:sp>
        <p:nvSpPr>
          <p:cNvPr id="16" name="TextBox 15">
            <a:extLst>
              <a:ext uri="{FF2B5EF4-FFF2-40B4-BE49-F238E27FC236}">
                <a16:creationId xmlns:a16="http://schemas.microsoft.com/office/drawing/2014/main" id="{F200F604-1E7B-1CC8-4FB1-26477C3F795D}"/>
              </a:ext>
            </a:extLst>
          </p:cNvPr>
          <p:cNvSpPr txBox="1"/>
          <p:nvPr/>
        </p:nvSpPr>
        <p:spPr>
          <a:xfrm>
            <a:off x="19009306" y="3825323"/>
            <a:ext cx="3955053" cy="1384995"/>
          </a:xfrm>
          <a:prstGeom prst="rect">
            <a:avLst/>
          </a:prstGeom>
          <a:noFill/>
        </p:spPr>
        <p:txBody>
          <a:bodyPr wrap="square" rtlCol="0">
            <a:spAutoFit/>
          </a:bodyPr>
          <a:lstStyle/>
          <a:p>
            <a:r>
              <a:rPr lang="en-US" sz="1400" dirty="0">
                <a:solidFill>
                  <a:schemeClr val="bg1"/>
                </a:solidFill>
                <a:latin typeface="Georgia" panose="02040502050405020303" pitchFamily="18" charset="0"/>
              </a:rPr>
              <a:t>The French Revolution had general causes common to all the revolutions of the West at the end of the 18th century and particular causes that explain why it was by far the most violent and the most universally significant of these revolutions. </a:t>
            </a:r>
          </a:p>
        </p:txBody>
      </p:sp>
    </p:spTree>
    <p:extLst>
      <p:ext uri="{BB962C8B-B14F-4D97-AF65-F5344CB8AC3E}">
        <p14:creationId xmlns:p14="http://schemas.microsoft.com/office/powerpoint/2010/main" val="39880510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EA5A609-8B6F-9171-F149-CD6DC8546832}"/>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45F7D5AF-1E8E-1D23-6283-2BE55EE4AD88}"/>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bright="-63000"/>
                    </a14:imgEffect>
                  </a14:imgLayer>
                </a14:imgProps>
              </a:ext>
              <a:ext uri="{28A0092B-C50C-407E-A947-70E740481C1C}">
                <a14:useLocalDpi xmlns:a14="http://schemas.microsoft.com/office/drawing/2010/main" val="0"/>
              </a:ext>
            </a:extLst>
          </a:blip>
          <a:srcRect t="9175" b="80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080965DF-C0FA-74F7-72D9-E7133670EBEA}"/>
              </a:ext>
            </a:extLst>
          </p:cNvPr>
          <p:cNvCxnSpPr>
            <a:cxnSpLocks/>
          </p:cNvCxnSpPr>
          <p:nvPr/>
        </p:nvCxnSpPr>
        <p:spPr>
          <a:xfrm>
            <a:off x="0" y="3429000"/>
            <a:ext cx="12192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AFAEA5A8-BE61-B76E-345D-3D526316EEC0}"/>
              </a:ext>
            </a:extLst>
          </p:cNvPr>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6323"/>
                    </a14:imgEffect>
                    <a14:imgEffect>
                      <a14:brightnessContrast bright="-18000"/>
                    </a14:imgEffect>
                  </a14:imgLayer>
                </a14:imgProps>
              </a:ext>
              <a:ext uri="{28A0092B-C50C-407E-A947-70E740481C1C}">
                <a14:useLocalDpi xmlns:a14="http://schemas.microsoft.com/office/drawing/2010/main" val="0"/>
              </a:ext>
            </a:extLst>
          </a:blip>
          <a:srcRect l="-100" t="9480" r="100" b="8474"/>
          <a:stretch/>
        </p:blipFill>
        <p:spPr>
          <a:xfrm>
            <a:off x="-6039211" y="1922391"/>
            <a:ext cx="5683654" cy="3258400"/>
          </a:xfrm>
          <a:prstGeom prst="roundRect">
            <a:avLst>
              <a:gd name="adj" fmla="val 7509"/>
            </a:avLst>
          </a:prstGeom>
        </p:spPr>
      </p:pic>
      <p:sp>
        <p:nvSpPr>
          <p:cNvPr id="6" name="TextBox 5">
            <a:extLst>
              <a:ext uri="{FF2B5EF4-FFF2-40B4-BE49-F238E27FC236}">
                <a16:creationId xmlns:a16="http://schemas.microsoft.com/office/drawing/2014/main" id="{B5D035C8-9ABD-36AD-D173-56AA43B7E5BE}"/>
              </a:ext>
            </a:extLst>
          </p:cNvPr>
          <p:cNvSpPr txBox="1"/>
          <p:nvPr/>
        </p:nvSpPr>
        <p:spPr>
          <a:xfrm>
            <a:off x="4332757" y="-4210534"/>
            <a:ext cx="3526485" cy="1015663"/>
          </a:xfrm>
          <a:prstGeom prst="rect">
            <a:avLst/>
          </a:prstGeom>
          <a:noFill/>
        </p:spPr>
        <p:txBody>
          <a:bodyPr wrap="square" rtlCol="0">
            <a:spAutoFit/>
          </a:bodyPr>
          <a:lstStyle/>
          <a:p>
            <a:r>
              <a:rPr lang="en-US" sz="6000" spc="4000" dirty="0">
                <a:solidFill>
                  <a:schemeClr val="bg1"/>
                </a:solidFill>
                <a:latin typeface="Bookman Old Style" panose="02050604050505020204" pitchFamily="18" charset="0"/>
              </a:rPr>
              <a:t>THE</a:t>
            </a:r>
          </a:p>
        </p:txBody>
      </p:sp>
      <p:sp>
        <p:nvSpPr>
          <p:cNvPr id="7" name="TextBox 6">
            <a:extLst>
              <a:ext uri="{FF2B5EF4-FFF2-40B4-BE49-F238E27FC236}">
                <a16:creationId xmlns:a16="http://schemas.microsoft.com/office/drawing/2014/main" id="{875CBA2B-F3CC-D651-9BA9-505BD343CF47}"/>
              </a:ext>
            </a:extLst>
          </p:cNvPr>
          <p:cNvSpPr txBox="1"/>
          <p:nvPr/>
        </p:nvSpPr>
        <p:spPr>
          <a:xfrm>
            <a:off x="2317751" y="-2717120"/>
            <a:ext cx="7556500" cy="1323439"/>
          </a:xfrm>
          <a:prstGeom prst="rect">
            <a:avLst/>
          </a:prstGeom>
          <a:noFill/>
        </p:spPr>
        <p:txBody>
          <a:bodyPr wrap="square" rtlCol="0">
            <a:spAutoFit/>
          </a:bodyPr>
          <a:lstStyle/>
          <a:p>
            <a:r>
              <a:rPr lang="en-US" sz="8000" spc="4000" dirty="0">
                <a:solidFill>
                  <a:schemeClr val="bg1"/>
                </a:solidFill>
                <a:latin typeface="Bell MT" panose="02020503060305020303" pitchFamily="18" charset="0"/>
              </a:rPr>
              <a:t>FRENCH</a:t>
            </a:r>
          </a:p>
        </p:txBody>
      </p:sp>
      <p:sp>
        <p:nvSpPr>
          <p:cNvPr id="10" name="TextBox 9">
            <a:extLst>
              <a:ext uri="{FF2B5EF4-FFF2-40B4-BE49-F238E27FC236}">
                <a16:creationId xmlns:a16="http://schemas.microsoft.com/office/drawing/2014/main" id="{50CEDADF-6A8A-F719-ABD1-51F99212A19E}"/>
              </a:ext>
            </a:extLst>
          </p:cNvPr>
          <p:cNvSpPr txBox="1"/>
          <p:nvPr/>
        </p:nvSpPr>
        <p:spPr>
          <a:xfrm>
            <a:off x="2133600" y="-915930"/>
            <a:ext cx="7924800" cy="523220"/>
          </a:xfrm>
          <a:prstGeom prst="rect">
            <a:avLst/>
          </a:prstGeom>
          <a:noFill/>
        </p:spPr>
        <p:txBody>
          <a:bodyPr wrap="square" rtlCol="0">
            <a:spAutoFit/>
          </a:bodyPr>
          <a:lstStyle/>
          <a:p>
            <a:r>
              <a:rPr lang="en-US" sz="2800" spc="4000" dirty="0">
                <a:solidFill>
                  <a:schemeClr val="bg1"/>
                </a:solidFill>
                <a:latin typeface="Century Schoolbook" panose="02040604050505020304" pitchFamily="18" charset="0"/>
              </a:rPr>
              <a:t>REVOLUTION</a:t>
            </a:r>
          </a:p>
        </p:txBody>
      </p:sp>
      <p:sp>
        <p:nvSpPr>
          <p:cNvPr id="2" name="TextBox 1">
            <a:extLst>
              <a:ext uri="{FF2B5EF4-FFF2-40B4-BE49-F238E27FC236}">
                <a16:creationId xmlns:a16="http://schemas.microsoft.com/office/drawing/2014/main" id="{95B715C2-AF8A-875E-19BC-8966E6F00430}"/>
              </a:ext>
            </a:extLst>
          </p:cNvPr>
          <p:cNvSpPr txBox="1"/>
          <p:nvPr/>
        </p:nvSpPr>
        <p:spPr>
          <a:xfrm>
            <a:off x="-12629530" y="1922391"/>
            <a:ext cx="5394595" cy="1200329"/>
          </a:xfrm>
          <a:prstGeom prst="rect">
            <a:avLst/>
          </a:prstGeom>
          <a:noFill/>
        </p:spPr>
        <p:txBody>
          <a:bodyPr wrap="square" rtlCol="0">
            <a:spAutoFit/>
          </a:bodyPr>
          <a:lstStyle/>
          <a:p>
            <a:r>
              <a:rPr lang="en-US" sz="7200" spc="1000" dirty="0">
                <a:solidFill>
                  <a:schemeClr val="bg1"/>
                </a:solidFill>
                <a:latin typeface="Book Antiqua" panose="02040602050305030304" pitchFamily="18" charset="0"/>
              </a:rPr>
              <a:t>IN 1789…</a:t>
            </a:r>
          </a:p>
        </p:txBody>
      </p:sp>
      <p:sp>
        <p:nvSpPr>
          <p:cNvPr id="11" name="TextBox 10">
            <a:extLst>
              <a:ext uri="{FF2B5EF4-FFF2-40B4-BE49-F238E27FC236}">
                <a16:creationId xmlns:a16="http://schemas.microsoft.com/office/drawing/2014/main" id="{4E9959F8-AB83-E1E7-8106-FDD31C9E8AAA}"/>
              </a:ext>
            </a:extLst>
          </p:cNvPr>
          <p:cNvSpPr txBox="1"/>
          <p:nvPr/>
        </p:nvSpPr>
        <p:spPr>
          <a:xfrm>
            <a:off x="-12629530" y="3682160"/>
            <a:ext cx="3955053" cy="1600438"/>
          </a:xfrm>
          <a:prstGeom prst="rect">
            <a:avLst/>
          </a:prstGeom>
          <a:noFill/>
        </p:spPr>
        <p:txBody>
          <a:bodyPr wrap="square" rtlCol="0">
            <a:spAutoFit/>
          </a:bodyPr>
          <a:lstStyle/>
          <a:p>
            <a:r>
              <a:rPr lang="en-US" sz="1400" b="1" i="0" dirty="0">
                <a:solidFill>
                  <a:schemeClr val="bg1"/>
                </a:solidFill>
                <a:effectLst/>
                <a:latin typeface="Georgia" panose="02040502050405020303" pitchFamily="18" charset="0"/>
              </a:rPr>
              <a:t>storming of the Bastille</a:t>
            </a:r>
            <a:r>
              <a:rPr lang="en-US" sz="1400" b="0" i="0" dirty="0">
                <a:solidFill>
                  <a:schemeClr val="bg1"/>
                </a:solidFill>
                <a:effectLst/>
                <a:latin typeface="Georgia" panose="02040502050405020303" pitchFamily="18" charset="0"/>
              </a:rPr>
              <a:t>, </a:t>
            </a:r>
            <a:r>
              <a:rPr lang="en-US" sz="1400" b="0" i="0" u="sng" dirty="0">
                <a:solidFill>
                  <a:schemeClr val="bg1"/>
                </a:solidFill>
                <a:effectLst/>
                <a:latin typeface="Georgia" panose="02040502050405020303" pitchFamily="18" charset="0"/>
                <a:hlinkClick r:id="rId6">
                  <a:extLst>
                    <a:ext uri="{A12FA001-AC4F-418D-AE19-62706E023703}">
                      <ahyp:hlinkClr xmlns:ahyp="http://schemas.microsoft.com/office/drawing/2018/hyperlinkcolor" val="tx"/>
                    </a:ext>
                  </a:extLst>
                </a:hlinkClick>
              </a:rPr>
              <a:t>iconic</a:t>
            </a:r>
            <a:r>
              <a:rPr lang="en-US" sz="1400" b="0" i="0" dirty="0">
                <a:solidFill>
                  <a:schemeClr val="bg1"/>
                </a:solidFill>
                <a:effectLst/>
                <a:latin typeface="Georgia" panose="02040502050405020303" pitchFamily="18" charset="0"/>
              </a:rPr>
              <a:t> conflict of the </a:t>
            </a:r>
            <a:r>
              <a:rPr lang="en-US" sz="1400" b="0" i="0" u="sng" dirty="0">
                <a:solidFill>
                  <a:schemeClr val="bg1"/>
                </a:solidFill>
                <a:effectLst/>
                <a:latin typeface="Georgia" panose="02040502050405020303" pitchFamily="18" charset="0"/>
                <a:hlinkClick r:id="rId7">
                  <a:extLst>
                    <a:ext uri="{A12FA001-AC4F-418D-AE19-62706E023703}">
                      <ahyp:hlinkClr xmlns:ahyp="http://schemas.microsoft.com/office/drawing/2018/hyperlinkcolor" val="tx"/>
                    </a:ext>
                  </a:extLst>
                </a:hlinkClick>
              </a:rPr>
              <a:t>French Revolution</a:t>
            </a:r>
            <a:r>
              <a:rPr lang="en-US" sz="1400" b="0" i="0" dirty="0">
                <a:solidFill>
                  <a:schemeClr val="bg1"/>
                </a:solidFill>
                <a:effectLst/>
                <a:latin typeface="Georgia" panose="02040502050405020303" pitchFamily="18" charset="0"/>
              </a:rPr>
              <a:t>. On July 14, 1789, fears that King </a:t>
            </a:r>
            <a:r>
              <a:rPr lang="en-US" sz="1400" b="0" i="0" u="sng" dirty="0">
                <a:solidFill>
                  <a:schemeClr val="bg1"/>
                </a:solidFill>
                <a:effectLst/>
                <a:latin typeface="Georgia" panose="02040502050405020303" pitchFamily="18" charset="0"/>
                <a:hlinkClick r:id="rId8">
                  <a:extLst>
                    <a:ext uri="{A12FA001-AC4F-418D-AE19-62706E023703}">
                      <ahyp:hlinkClr xmlns:ahyp="http://schemas.microsoft.com/office/drawing/2018/hyperlinkcolor" val="tx"/>
                    </a:ext>
                  </a:extLst>
                </a:hlinkClick>
              </a:rPr>
              <a:t>Louis XVI</a:t>
            </a:r>
            <a:r>
              <a:rPr lang="en-US" sz="1400" b="0" i="0" dirty="0">
                <a:solidFill>
                  <a:schemeClr val="bg1"/>
                </a:solidFill>
                <a:effectLst/>
                <a:latin typeface="Georgia" panose="02040502050405020303" pitchFamily="18" charset="0"/>
              </a:rPr>
              <a:t> was about to arrest France’s newly </a:t>
            </a:r>
            <a:r>
              <a:rPr lang="en-US" sz="1400" b="0" i="0" u="sng" dirty="0">
                <a:solidFill>
                  <a:schemeClr val="bg1"/>
                </a:solidFill>
                <a:effectLst/>
                <a:latin typeface="Georgia" panose="02040502050405020303" pitchFamily="18" charset="0"/>
                <a:hlinkClick r:id="rId9">
                  <a:extLst>
                    <a:ext uri="{A12FA001-AC4F-418D-AE19-62706E023703}">
                      <ahyp:hlinkClr xmlns:ahyp="http://schemas.microsoft.com/office/drawing/2018/hyperlinkcolor" val="tx"/>
                    </a:ext>
                  </a:extLst>
                </a:hlinkClick>
              </a:rPr>
              <a:t>constituted</a:t>
            </a:r>
            <a:r>
              <a:rPr lang="en-US" sz="1400" b="0" i="0" dirty="0">
                <a:solidFill>
                  <a:schemeClr val="bg1"/>
                </a:solidFill>
                <a:effectLst/>
                <a:latin typeface="Georgia" panose="02040502050405020303" pitchFamily="18" charset="0"/>
              </a:rPr>
              <a:t> </a:t>
            </a:r>
            <a:r>
              <a:rPr lang="en-US" sz="1400" b="0" i="0" u="sng" dirty="0">
                <a:solidFill>
                  <a:schemeClr val="bg1"/>
                </a:solidFill>
                <a:effectLst/>
                <a:latin typeface="Georgia" panose="02040502050405020303" pitchFamily="18" charset="0"/>
                <a:hlinkClick r:id="rId10">
                  <a:extLst>
                    <a:ext uri="{A12FA001-AC4F-418D-AE19-62706E023703}">
                      <ahyp:hlinkClr xmlns:ahyp="http://schemas.microsoft.com/office/drawing/2018/hyperlinkcolor" val="tx"/>
                    </a:ext>
                  </a:extLst>
                </a:hlinkClick>
              </a:rPr>
              <a:t>National Assembly</a:t>
            </a:r>
            <a:r>
              <a:rPr lang="en-US" sz="1400" b="0" i="0" dirty="0">
                <a:solidFill>
                  <a:schemeClr val="bg1"/>
                </a:solidFill>
                <a:effectLst/>
                <a:latin typeface="Georgia" panose="02040502050405020303" pitchFamily="18" charset="0"/>
              </a:rPr>
              <a:t> led a crowd of Parisians to successfully besiege the </a:t>
            </a:r>
            <a:r>
              <a:rPr lang="en-US" sz="1400" b="0" i="0" u="sng" dirty="0">
                <a:solidFill>
                  <a:schemeClr val="bg1"/>
                </a:solidFill>
                <a:effectLst/>
                <a:latin typeface="Georgia" panose="02040502050405020303" pitchFamily="18" charset="0"/>
                <a:hlinkClick r:id="rId11">
                  <a:extLst>
                    <a:ext uri="{A12FA001-AC4F-418D-AE19-62706E023703}">
                      <ahyp:hlinkClr xmlns:ahyp="http://schemas.microsoft.com/office/drawing/2018/hyperlinkcolor" val="tx"/>
                    </a:ext>
                  </a:extLst>
                </a:hlinkClick>
              </a:rPr>
              <a:t>Bastille</a:t>
            </a:r>
            <a:r>
              <a:rPr lang="en-US" sz="1400" b="0" i="0" dirty="0">
                <a:solidFill>
                  <a:schemeClr val="bg1"/>
                </a:solidFill>
                <a:effectLst/>
                <a:latin typeface="Georgia" panose="02040502050405020303" pitchFamily="18" charset="0"/>
              </a:rPr>
              <a:t>, an old fortress that had been used since 1659 as a state prison.</a:t>
            </a:r>
            <a:endParaRPr lang="en-US" sz="1400" dirty="0">
              <a:solidFill>
                <a:schemeClr val="bg1"/>
              </a:solidFill>
            </a:endParaRPr>
          </a:p>
        </p:txBody>
      </p:sp>
      <p:sp>
        <p:nvSpPr>
          <p:cNvPr id="8" name="TextBox 7">
            <a:extLst>
              <a:ext uri="{FF2B5EF4-FFF2-40B4-BE49-F238E27FC236}">
                <a16:creationId xmlns:a16="http://schemas.microsoft.com/office/drawing/2014/main" id="{455AC636-A1C2-6B07-6AED-979D6297561B}"/>
              </a:ext>
            </a:extLst>
          </p:cNvPr>
          <p:cNvSpPr txBox="1"/>
          <p:nvPr/>
        </p:nvSpPr>
        <p:spPr>
          <a:xfrm>
            <a:off x="701405" y="1015412"/>
            <a:ext cx="5394595" cy="1200329"/>
          </a:xfrm>
          <a:prstGeom prst="rect">
            <a:avLst/>
          </a:prstGeom>
          <a:noFill/>
        </p:spPr>
        <p:txBody>
          <a:bodyPr wrap="square" rtlCol="0">
            <a:spAutoFit/>
          </a:bodyPr>
          <a:lstStyle/>
          <a:p>
            <a:r>
              <a:rPr lang="en-US" sz="7200" spc="1000" dirty="0">
                <a:solidFill>
                  <a:schemeClr val="bg1"/>
                </a:solidFill>
                <a:latin typeface="Book Antiqua" panose="02040602050305030304" pitchFamily="18" charset="0"/>
              </a:rPr>
              <a:t>IN 1789…</a:t>
            </a:r>
          </a:p>
        </p:txBody>
      </p:sp>
      <p:sp>
        <p:nvSpPr>
          <p:cNvPr id="9" name="TextBox 8">
            <a:extLst>
              <a:ext uri="{FF2B5EF4-FFF2-40B4-BE49-F238E27FC236}">
                <a16:creationId xmlns:a16="http://schemas.microsoft.com/office/drawing/2014/main" id="{5BBBBFBD-1355-F8DD-D4C5-FE31F63A46B0}"/>
              </a:ext>
            </a:extLst>
          </p:cNvPr>
          <p:cNvSpPr txBox="1"/>
          <p:nvPr/>
        </p:nvSpPr>
        <p:spPr>
          <a:xfrm>
            <a:off x="4733579" y="3641985"/>
            <a:ext cx="3955053" cy="1384995"/>
          </a:xfrm>
          <a:prstGeom prst="rect">
            <a:avLst/>
          </a:prstGeom>
          <a:noFill/>
        </p:spPr>
        <p:txBody>
          <a:bodyPr wrap="square" rtlCol="0">
            <a:spAutoFit/>
          </a:bodyPr>
          <a:lstStyle/>
          <a:p>
            <a:r>
              <a:rPr lang="en-US" sz="1400" dirty="0">
                <a:solidFill>
                  <a:schemeClr val="bg1"/>
                </a:solidFill>
                <a:latin typeface="Georgia" panose="02040502050405020303" pitchFamily="18" charset="0"/>
              </a:rPr>
              <a:t>The French Revolution had general causes common to all the revolutions of the West at the end of the 18th century and particular causes that explain why it was by far the most violent and the most universally significant of these revolutions. </a:t>
            </a:r>
          </a:p>
        </p:txBody>
      </p:sp>
      <p:pic>
        <p:nvPicPr>
          <p:cNvPr id="13" name="Picture 12">
            <a:extLst>
              <a:ext uri="{FF2B5EF4-FFF2-40B4-BE49-F238E27FC236}">
                <a16:creationId xmlns:a16="http://schemas.microsoft.com/office/drawing/2014/main" id="{C42367F7-E643-E1CF-C335-235AF4E2E9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570221" y="2522555"/>
            <a:ext cx="2508067" cy="3175840"/>
          </a:xfrm>
          <a:prstGeom prst="roundRect">
            <a:avLst>
              <a:gd name="adj" fmla="val 12487"/>
            </a:avLst>
          </a:prstGeom>
          <a:effectLst/>
        </p:spPr>
      </p:pic>
      <p:pic>
        <p:nvPicPr>
          <p:cNvPr id="14" name="Picture 4" descr="French Revolution: A Bloody Event That Changed The Course Of History | by  The Historian | Medium">
            <a:extLst>
              <a:ext uri="{FF2B5EF4-FFF2-40B4-BE49-F238E27FC236}">
                <a16:creationId xmlns:a16="http://schemas.microsoft.com/office/drawing/2014/main" id="{75E24F2D-BFB9-CB23-0975-AE6CB3FDADD8}"/>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rightnessContrast bright="-25000"/>
                    </a14:imgEffect>
                  </a14:imgLayer>
                </a14:imgProps>
              </a:ext>
              <a:ext uri="{28A0092B-C50C-407E-A947-70E740481C1C}">
                <a14:useLocalDpi xmlns:a14="http://schemas.microsoft.com/office/drawing/2010/main" val="0"/>
              </a:ext>
            </a:extLst>
          </a:blip>
          <a:srcRect/>
          <a:stretch>
            <a:fillRect/>
          </a:stretch>
        </p:blipFill>
        <p:spPr bwMode="auto">
          <a:xfrm>
            <a:off x="12893405" y="846121"/>
            <a:ext cx="3197892" cy="2544779"/>
          </a:xfrm>
          <a:prstGeom prst="roundRect">
            <a:avLst>
              <a:gd name="adj" fmla="val 6334"/>
            </a:avLst>
          </a:prstGeom>
          <a:noFill/>
          <a:extLst>
            <a:ext uri="{909E8E84-426E-40DD-AFC4-6F175D3DCCD1}">
              <a14:hiddenFill xmlns:a14="http://schemas.microsoft.com/office/drawing/2010/main">
                <a:solidFill>
                  <a:srgbClr val="FFFFFF"/>
                </a:solidFill>
              </a14:hiddenFill>
            </a:ext>
          </a:extLst>
        </p:spPr>
      </p:pic>
      <p:pic>
        <p:nvPicPr>
          <p:cNvPr id="15" name="Picture 2" descr="Louis XVI | Biography, Reign, Execution, &amp; Facts | Britannica">
            <a:extLst>
              <a:ext uri="{FF2B5EF4-FFF2-40B4-BE49-F238E27FC236}">
                <a16:creationId xmlns:a16="http://schemas.microsoft.com/office/drawing/2014/main" id="{256E1D3F-342E-FB97-BD07-571C11DFA060}"/>
              </a:ext>
            </a:extLst>
          </p:cNvPr>
          <p:cNvPicPr>
            <a:picLocks noChangeAspect="1" noChangeArrowheads="1"/>
          </p:cNvPicPr>
          <p:nvPr/>
        </p:nvPicPr>
        <p:blipFill>
          <a:blip r:embed="rId15">
            <a:extLst>
              <a:ext uri="{BEBA8EAE-BF5A-486C-A8C5-ECC9F3942E4B}">
                <a14:imgProps xmlns:a14="http://schemas.microsoft.com/office/drawing/2010/main">
                  <a14:imgLayer r:embed="rId16">
                    <a14:imgEffect>
                      <a14:brightnessContrast bright="-25000"/>
                    </a14:imgEffect>
                  </a14:imgLayer>
                </a14:imgProps>
              </a:ext>
              <a:ext uri="{28A0092B-C50C-407E-A947-70E740481C1C}">
                <a14:useLocalDpi xmlns:a14="http://schemas.microsoft.com/office/drawing/2010/main" val="0"/>
              </a:ext>
            </a:extLst>
          </a:blip>
          <a:srcRect/>
          <a:stretch>
            <a:fillRect/>
          </a:stretch>
        </p:blipFill>
        <p:spPr bwMode="auto">
          <a:xfrm>
            <a:off x="534654" y="-2771583"/>
            <a:ext cx="3197892" cy="2464769"/>
          </a:xfrm>
          <a:prstGeom prst="roundRect">
            <a:avLst>
              <a:gd name="adj" fmla="val 9834"/>
            </a:avLst>
          </a:prstGeom>
          <a:noFill/>
          <a:extLst>
            <a:ext uri="{909E8E84-426E-40DD-AFC4-6F175D3DCCD1}">
              <a14:hiddenFill xmlns:a14="http://schemas.microsoft.com/office/drawing/2010/main">
                <a:solidFill>
                  <a:srgbClr val="FFFFFF"/>
                </a:solidFill>
              </a14:hiddenFill>
            </a:ext>
          </a:extLst>
        </p:spPr>
      </p:pic>
      <p:pic>
        <p:nvPicPr>
          <p:cNvPr id="16" name="Picture 6" descr="Napoleon I | Biography, Achievements, &amp; Facts | Britannica">
            <a:extLst>
              <a:ext uri="{FF2B5EF4-FFF2-40B4-BE49-F238E27FC236}">
                <a16:creationId xmlns:a16="http://schemas.microsoft.com/office/drawing/2014/main" id="{EF3691DF-F286-CD75-94D4-6C9EC0404ED4}"/>
              </a:ext>
            </a:extLst>
          </p:cNvPr>
          <p:cNvPicPr>
            <a:picLocks noChangeAspect="1" noChangeArrowheads="1"/>
          </p:cNvPicPr>
          <p:nvPr/>
        </p:nvPicPr>
        <p:blipFill>
          <a:blip r:embed="rId17">
            <a:extLst>
              <a:ext uri="{BEBA8EAE-BF5A-486C-A8C5-ECC9F3942E4B}">
                <a14:imgProps xmlns:a14="http://schemas.microsoft.com/office/drawing/2010/main">
                  <a14:imgLayer r:embed="rId18">
                    <a14:imgEffect>
                      <a14:brightnessContrast bright="-25000"/>
                    </a14:imgEffect>
                  </a14:imgLayer>
                </a14:imgProps>
              </a:ext>
              <a:ext uri="{28A0092B-C50C-407E-A947-70E740481C1C}">
                <a14:useLocalDpi xmlns:a14="http://schemas.microsoft.com/office/drawing/2010/main" val="0"/>
              </a:ext>
            </a:extLst>
          </a:blip>
          <a:srcRect/>
          <a:stretch>
            <a:fillRect/>
          </a:stretch>
        </p:blipFill>
        <p:spPr bwMode="auto">
          <a:xfrm>
            <a:off x="4332757" y="7284050"/>
            <a:ext cx="3197892" cy="2464769"/>
          </a:xfrm>
          <a:prstGeom prst="roundRect">
            <a:avLst>
              <a:gd name="adj" fmla="val 11867"/>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D2D8149E-E796-1315-7B71-3ADFAB1D2DAB}"/>
              </a:ext>
            </a:extLst>
          </p:cNvPr>
          <p:cNvSpPr txBox="1"/>
          <p:nvPr/>
        </p:nvSpPr>
        <p:spPr>
          <a:xfrm>
            <a:off x="545268" y="7853430"/>
            <a:ext cx="3955053" cy="954107"/>
          </a:xfrm>
          <a:prstGeom prst="rect">
            <a:avLst/>
          </a:prstGeom>
          <a:noFill/>
        </p:spPr>
        <p:txBody>
          <a:bodyPr wrap="square" rtlCol="0">
            <a:spAutoFit/>
          </a:bodyPr>
          <a:lstStyle/>
          <a:p>
            <a:r>
              <a:rPr lang="en-US" sz="1400" dirty="0">
                <a:solidFill>
                  <a:schemeClr val="bg1"/>
                </a:solidFill>
                <a:latin typeface="Georgia" panose="02040502050405020303" pitchFamily="18" charset="0"/>
              </a:rPr>
              <a:t>The first of the general causes was the social structure of the West. The </a:t>
            </a:r>
            <a:r>
              <a:rPr lang="en-US" sz="1400" dirty="0">
                <a:solidFill>
                  <a:schemeClr val="bg1"/>
                </a:solidFill>
                <a:latin typeface="Georgia" panose="02040502050405020303" pitchFamily="18" charset="0"/>
                <a:hlinkClick r:id="rId19">
                  <a:extLst>
                    <a:ext uri="{A12FA001-AC4F-418D-AE19-62706E023703}">
                      <ahyp:hlinkClr xmlns:ahyp="http://schemas.microsoft.com/office/drawing/2018/hyperlinkcolor" val="tx"/>
                    </a:ext>
                  </a:extLst>
                </a:hlinkClick>
              </a:rPr>
              <a:t>feudal</a:t>
            </a:r>
            <a:r>
              <a:rPr lang="en-US" sz="1400" dirty="0">
                <a:solidFill>
                  <a:schemeClr val="bg1"/>
                </a:solidFill>
                <a:latin typeface="Georgia" panose="02040502050405020303" pitchFamily="18" charset="0"/>
              </a:rPr>
              <a:t> regime had been weakened step-by-step and had already disappeared in parts of </a:t>
            </a:r>
            <a:r>
              <a:rPr lang="en-US" sz="1400" dirty="0">
                <a:solidFill>
                  <a:schemeClr val="bg1"/>
                </a:solidFill>
                <a:latin typeface="Georgia" panose="02040502050405020303" pitchFamily="18" charset="0"/>
                <a:hlinkClick r:id="rId20">
                  <a:extLst>
                    <a:ext uri="{A12FA001-AC4F-418D-AE19-62706E023703}">
                      <ahyp:hlinkClr xmlns:ahyp="http://schemas.microsoft.com/office/drawing/2018/hyperlinkcolor" val="tx"/>
                    </a:ext>
                  </a:extLst>
                </a:hlinkClick>
              </a:rPr>
              <a:t>Europe</a:t>
            </a:r>
            <a:r>
              <a:rPr lang="en-US" sz="1400" dirty="0">
                <a:solidFill>
                  <a:schemeClr val="bg1"/>
                </a:solidFill>
                <a:latin typeface="Georgia" panose="02040502050405020303" pitchFamily="18" charset="0"/>
              </a:rPr>
              <a:t>.</a:t>
            </a:r>
          </a:p>
        </p:txBody>
      </p:sp>
      <p:sp>
        <p:nvSpPr>
          <p:cNvPr id="21" name="TextBox 20">
            <a:extLst>
              <a:ext uri="{FF2B5EF4-FFF2-40B4-BE49-F238E27FC236}">
                <a16:creationId xmlns:a16="http://schemas.microsoft.com/office/drawing/2014/main" id="{19C4B836-2C8C-D893-7EAC-043B12392D61}"/>
              </a:ext>
            </a:extLst>
          </p:cNvPr>
          <p:cNvSpPr txBox="1"/>
          <p:nvPr/>
        </p:nvSpPr>
        <p:spPr>
          <a:xfrm>
            <a:off x="12853124" y="4168560"/>
            <a:ext cx="3600088" cy="1384995"/>
          </a:xfrm>
          <a:prstGeom prst="rect">
            <a:avLst/>
          </a:prstGeom>
          <a:noFill/>
        </p:spPr>
        <p:txBody>
          <a:bodyPr wrap="square" rtlCol="0">
            <a:spAutoFit/>
          </a:bodyPr>
          <a:lstStyle/>
          <a:p>
            <a:r>
              <a:rPr lang="en-US" sz="1400" dirty="0">
                <a:solidFill>
                  <a:schemeClr val="bg1"/>
                </a:solidFill>
                <a:latin typeface="Georgia" panose="02040502050405020303" pitchFamily="18" charset="0"/>
              </a:rPr>
              <a:t>The </a:t>
            </a:r>
            <a:r>
              <a:rPr lang="en-US" sz="1400" dirty="0">
                <a:solidFill>
                  <a:schemeClr val="bg1"/>
                </a:solidFill>
                <a:latin typeface="Georgia" panose="02040502050405020303" pitchFamily="18" charset="0"/>
                <a:hlinkClick r:id="rId21">
                  <a:extLst>
                    <a:ext uri="{A12FA001-AC4F-418D-AE19-62706E023703}">
                      <ahyp:hlinkClr xmlns:ahyp="http://schemas.microsoft.com/office/drawing/2018/hyperlinkcolor" val="tx"/>
                    </a:ext>
                  </a:extLst>
                </a:hlinkClick>
              </a:rPr>
              <a:t>peasants</a:t>
            </a:r>
            <a:r>
              <a:rPr lang="en-US" sz="1400" dirty="0">
                <a:solidFill>
                  <a:schemeClr val="bg1"/>
                </a:solidFill>
                <a:latin typeface="Georgia" panose="02040502050405020303" pitchFamily="18" charset="0"/>
              </a:rPr>
              <a:t>, many of whom owned land, had attained an improved standard of living and </a:t>
            </a:r>
            <a:r>
              <a:rPr lang="en-US" sz="1400" dirty="0">
                <a:solidFill>
                  <a:schemeClr val="bg1"/>
                </a:solidFill>
                <a:latin typeface="Georgia" panose="02040502050405020303" pitchFamily="18" charset="0"/>
                <a:hlinkClick r:id="rId22">
                  <a:extLst>
                    <a:ext uri="{A12FA001-AC4F-418D-AE19-62706E023703}">
                      <ahyp:hlinkClr xmlns:ahyp="http://schemas.microsoft.com/office/drawing/2018/hyperlinkcolor" val="tx"/>
                    </a:ext>
                  </a:extLst>
                </a:hlinkClick>
              </a:rPr>
              <a:t>education</a:t>
            </a:r>
            <a:r>
              <a:rPr lang="en-US" sz="1400" dirty="0">
                <a:solidFill>
                  <a:schemeClr val="bg1"/>
                </a:solidFill>
                <a:latin typeface="Georgia" panose="02040502050405020303" pitchFamily="18" charset="0"/>
              </a:rPr>
              <a:t> and wanted to get rid of the last vestiges of feudalism so as to acquire the full rights of landowners and to be free to increase their holdings.</a:t>
            </a:r>
          </a:p>
        </p:txBody>
      </p:sp>
      <p:sp>
        <p:nvSpPr>
          <p:cNvPr id="22" name="TextBox 21">
            <a:extLst>
              <a:ext uri="{FF2B5EF4-FFF2-40B4-BE49-F238E27FC236}">
                <a16:creationId xmlns:a16="http://schemas.microsoft.com/office/drawing/2014/main" id="{FCB91488-7D15-F4E8-E2CD-5AEE63EF5687}"/>
              </a:ext>
            </a:extLst>
          </p:cNvPr>
          <p:cNvSpPr txBox="1"/>
          <p:nvPr/>
        </p:nvSpPr>
        <p:spPr>
          <a:xfrm>
            <a:off x="4118473" y="-2258907"/>
            <a:ext cx="3955053" cy="1384995"/>
          </a:xfrm>
          <a:prstGeom prst="rect">
            <a:avLst/>
          </a:prstGeom>
          <a:noFill/>
        </p:spPr>
        <p:txBody>
          <a:bodyPr wrap="square" rtlCol="0">
            <a:spAutoFit/>
          </a:bodyPr>
          <a:lstStyle/>
          <a:p>
            <a:r>
              <a:rPr lang="en-US" sz="1400" dirty="0">
                <a:solidFill>
                  <a:schemeClr val="bg1"/>
                </a:solidFill>
                <a:latin typeface="Georgia" panose="02040502050405020303" pitchFamily="18" charset="0"/>
              </a:rPr>
              <a:t>he increasingly numerous and prosperous elite of wealthy commoners—merchants, manufacturers, and professionals, often called the </a:t>
            </a:r>
            <a:r>
              <a:rPr lang="en-US" sz="1400" dirty="0">
                <a:solidFill>
                  <a:schemeClr val="bg1"/>
                </a:solidFill>
                <a:latin typeface="Georgia" panose="02040502050405020303" pitchFamily="18" charset="0"/>
                <a:hlinkClick r:id="rId23">
                  <a:extLst>
                    <a:ext uri="{A12FA001-AC4F-418D-AE19-62706E023703}">
                      <ahyp:hlinkClr xmlns:ahyp="http://schemas.microsoft.com/office/drawing/2018/hyperlinkcolor" val="tx"/>
                    </a:ext>
                  </a:extLst>
                </a:hlinkClick>
              </a:rPr>
              <a:t>bourgeoisie</a:t>
            </a:r>
            <a:r>
              <a:rPr lang="en-US" sz="1400" dirty="0">
                <a:solidFill>
                  <a:schemeClr val="bg1"/>
                </a:solidFill>
                <a:latin typeface="Georgia" panose="02040502050405020303" pitchFamily="18" charset="0"/>
              </a:rPr>
              <a:t>—aspired to political power in those countries where it did not already possess it. </a:t>
            </a:r>
          </a:p>
        </p:txBody>
      </p:sp>
    </p:spTree>
    <p:extLst>
      <p:ext uri="{BB962C8B-B14F-4D97-AF65-F5344CB8AC3E}">
        <p14:creationId xmlns:p14="http://schemas.microsoft.com/office/powerpoint/2010/main" val="31486557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66413D1-FF71-210B-6180-27FF80D488E5}"/>
            </a:ext>
          </a:extLst>
        </p:cNvPr>
        <p:cNvGrpSpPr/>
        <p:nvPr/>
      </p:nvGrpSpPr>
      <p:grpSpPr>
        <a:xfrm>
          <a:off x="0" y="0"/>
          <a:ext cx="0" cy="0"/>
          <a:chOff x="0" y="0"/>
          <a:chExt cx="0" cy="0"/>
        </a:xfrm>
      </p:grpSpPr>
      <p:pic>
        <p:nvPicPr>
          <p:cNvPr id="2052" name="Picture 4" descr="French Revolution: A Bloody Event That Changed The Course Of History | by  The Historian | Medium">
            <a:extLst>
              <a:ext uri="{FF2B5EF4-FFF2-40B4-BE49-F238E27FC236}">
                <a16:creationId xmlns:a16="http://schemas.microsoft.com/office/drawing/2014/main" id="{F42785E2-C9BA-12A1-477A-A816B89E86F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25000"/>
                    </a14:imgEffect>
                  </a14:imgLayer>
                </a14:imgProps>
              </a:ext>
              <a:ext uri="{28A0092B-C50C-407E-A947-70E740481C1C}">
                <a14:useLocalDpi xmlns:a14="http://schemas.microsoft.com/office/drawing/2010/main" val="0"/>
              </a:ext>
            </a:extLst>
          </a:blip>
          <a:srcRect/>
          <a:stretch>
            <a:fillRect/>
          </a:stretch>
        </p:blipFill>
        <p:spPr bwMode="auto">
          <a:xfrm>
            <a:off x="8580981" y="964231"/>
            <a:ext cx="3197892" cy="2544779"/>
          </a:xfrm>
          <a:prstGeom prst="roundRect">
            <a:avLst>
              <a:gd name="adj" fmla="val 6334"/>
            </a:avLst>
          </a:prstGeom>
          <a:noFill/>
          <a:extLst>
            <a:ext uri="{909E8E84-426E-40DD-AFC4-6F175D3DCCD1}">
              <a14:hiddenFill xmlns:a14="http://schemas.microsoft.com/office/drawing/2010/main">
                <a:solidFill>
                  <a:srgbClr val="FFFFFF"/>
                </a:solidFill>
              </a14:hiddenFill>
            </a:ext>
          </a:extLst>
        </p:spPr>
      </p:pic>
      <p:pic>
        <p:nvPicPr>
          <p:cNvPr id="2050" name="Picture 2" descr="Louis XVI | Biography, Reign, Execution, &amp; Facts | Britannica">
            <a:extLst>
              <a:ext uri="{FF2B5EF4-FFF2-40B4-BE49-F238E27FC236}">
                <a16:creationId xmlns:a16="http://schemas.microsoft.com/office/drawing/2014/main" id="{FFCFA55F-3440-FE7D-8345-ED032C40E80B}"/>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bright="-25000"/>
                    </a14:imgEffect>
                  </a14:imgLayer>
                </a14:imgProps>
              </a:ext>
              <a:ext uri="{28A0092B-C50C-407E-A947-70E740481C1C}">
                <a14:useLocalDpi xmlns:a14="http://schemas.microsoft.com/office/drawing/2010/main" val="0"/>
              </a:ext>
            </a:extLst>
          </a:blip>
          <a:srcRect/>
          <a:stretch>
            <a:fillRect/>
          </a:stretch>
        </p:blipFill>
        <p:spPr bwMode="auto">
          <a:xfrm>
            <a:off x="378837" y="964231"/>
            <a:ext cx="3197892" cy="2464769"/>
          </a:xfrm>
          <a:prstGeom prst="roundRect">
            <a:avLst>
              <a:gd name="adj" fmla="val 9834"/>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6E20F960-E80A-28BA-D013-00B707C54B85}"/>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brightnessContrast bright="-63000"/>
                    </a14:imgEffect>
                  </a14:imgLayer>
                </a14:imgProps>
              </a:ext>
              <a:ext uri="{28A0092B-C50C-407E-A947-70E740481C1C}">
                <a14:useLocalDpi xmlns:a14="http://schemas.microsoft.com/office/drawing/2010/main" val="0"/>
              </a:ext>
            </a:extLst>
          </a:blip>
          <a:srcRect t="9175" b="8046"/>
          <a:stretch/>
        </p:blipFill>
        <p:spPr bwMode="auto">
          <a:xfrm>
            <a:off x="-12649200" y="0"/>
            <a:ext cx="12192000" cy="6858000"/>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489226D5-9DA3-6601-D9D6-973B3E2916E8}"/>
              </a:ext>
            </a:extLst>
          </p:cNvPr>
          <p:cNvCxnSpPr>
            <a:cxnSpLocks/>
          </p:cNvCxnSpPr>
          <p:nvPr/>
        </p:nvCxnSpPr>
        <p:spPr>
          <a:xfrm>
            <a:off x="0" y="3429000"/>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89F26C6-3865-ECCE-4E17-7E89906BC88C}"/>
              </a:ext>
            </a:extLst>
          </p:cNvPr>
          <p:cNvSpPr txBox="1"/>
          <p:nvPr/>
        </p:nvSpPr>
        <p:spPr>
          <a:xfrm>
            <a:off x="4332757" y="-4210534"/>
            <a:ext cx="3526485" cy="1015663"/>
          </a:xfrm>
          <a:prstGeom prst="rect">
            <a:avLst/>
          </a:prstGeom>
          <a:noFill/>
        </p:spPr>
        <p:txBody>
          <a:bodyPr wrap="square" rtlCol="0">
            <a:spAutoFit/>
          </a:bodyPr>
          <a:lstStyle/>
          <a:p>
            <a:r>
              <a:rPr lang="en-US" sz="6000" spc="4000" dirty="0">
                <a:solidFill>
                  <a:schemeClr val="bg1"/>
                </a:solidFill>
                <a:latin typeface="Bookman Old Style" panose="02050604050505020204" pitchFamily="18" charset="0"/>
              </a:rPr>
              <a:t>THE</a:t>
            </a:r>
          </a:p>
        </p:txBody>
      </p:sp>
      <p:sp>
        <p:nvSpPr>
          <p:cNvPr id="7" name="TextBox 6">
            <a:extLst>
              <a:ext uri="{FF2B5EF4-FFF2-40B4-BE49-F238E27FC236}">
                <a16:creationId xmlns:a16="http://schemas.microsoft.com/office/drawing/2014/main" id="{91D7F14E-9311-47E0-A936-F5194E47B001}"/>
              </a:ext>
            </a:extLst>
          </p:cNvPr>
          <p:cNvSpPr txBox="1"/>
          <p:nvPr/>
        </p:nvSpPr>
        <p:spPr>
          <a:xfrm>
            <a:off x="2317751" y="-2717120"/>
            <a:ext cx="7556500" cy="1323439"/>
          </a:xfrm>
          <a:prstGeom prst="rect">
            <a:avLst/>
          </a:prstGeom>
          <a:noFill/>
        </p:spPr>
        <p:txBody>
          <a:bodyPr wrap="square" rtlCol="0">
            <a:spAutoFit/>
          </a:bodyPr>
          <a:lstStyle/>
          <a:p>
            <a:r>
              <a:rPr lang="en-US" sz="8000" spc="4000" dirty="0">
                <a:solidFill>
                  <a:schemeClr val="bg1"/>
                </a:solidFill>
                <a:latin typeface="Bell MT" panose="02020503060305020303" pitchFamily="18" charset="0"/>
              </a:rPr>
              <a:t>FRENCH</a:t>
            </a:r>
          </a:p>
        </p:txBody>
      </p:sp>
      <p:sp>
        <p:nvSpPr>
          <p:cNvPr id="10" name="TextBox 9">
            <a:extLst>
              <a:ext uri="{FF2B5EF4-FFF2-40B4-BE49-F238E27FC236}">
                <a16:creationId xmlns:a16="http://schemas.microsoft.com/office/drawing/2014/main" id="{E08C66F5-2EC4-64C7-A681-031E7518B851}"/>
              </a:ext>
            </a:extLst>
          </p:cNvPr>
          <p:cNvSpPr txBox="1"/>
          <p:nvPr/>
        </p:nvSpPr>
        <p:spPr>
          <a:xfrm>
            <a:off x="2133600" y="-915930"/>
            <a:ext cx="7924800" cy="523220"/>
          </a:xfrm>
          <a:prstGeom prst="rect">
            <a:avLst/>
          </a:prstGeom>
          <a:noFill/>
        </p:spPr>
        <p:txBody>
          <a:bodyPr wrap="square" rtlCol="0">
            <a:spAutoFit/>
          </a:bodyPr>
          <a:lstStyle/>
          <a:p>
            <a:r>
              <a:rPr lang="en-US" sz="2800" spc="4000" dirty="0">
                <a:solidFill>
                  <a:schemeClr val="bg1"/>
                </a:solidFill>
                <a:latin typeface="Century Schoolbook" panose="02040604050505020304" pitchFamily="18" charset="0"/>
              </a:rPr>
              <a:t>REVOLUTION</a:t>
            </a:r>
          </a:p>
        </p:txBody>
      </p:sp>
      <p:sp>
        <p:nvSpPr>
          <p:cNvPr id="8" name="TextBox 7">
            <a:extLst>
              <a:ext uri="{FF2B5EF4-FFF2-40B4-BE49-F238E27FC236}">
                <a16:creationId xmlns:a16="http://schemas.microsoft.com/office/drawing/2014/main" id="{7B4D5867-4FBE-710E-33B2-B0C99EEDE84D}"/>
              </a:ext>
            </a:extLst>
          </p:cNvPr>
          <p:cNvSpPr txBox="1"/>
          <p:nvPr/>
        </p:nvSpPr>
        <p:spPr>
          <a:xfrm>
            <a:off x="3763919" y="2790735"/>
            <a:ext cx="5394595" cy="1200329"/>
          </a:xfrm>
          <a:prstGeom prst="rect">
            <a:avLst/>
          </a:prstGeom>
          <a:noFill/>
        </p:spPr>
        <p:txBody>
          <a:bodyPr wrap="square" rtlCol="0">
            <a:spAutoFit/>
          </a:bodyPr>
          <a:lstStyle/>
          <a:p>
            <a:r>
              <a:rPr lang="en-US" sz="7200" spc="1000" dirty="0">
                <a:solidFill>
                  <a:schemeClr val="bg1"/>
                </a:solidFill>
                <a:latin typeface="Book Antiqua" panose="02040602050305030304" pitchFamily="18" charset="0"/>
              </a:rPr>
              <a:t>IN 1789…</a:t>
            </a:r>
          </a:p>
        </p:txBody>
      </p:sp>
      <p:pic>
        <p:nvPicPr>
          <p:cNvPr id="13" name="Picture 12">
            <a:extLst>
              <a:ext uri="{FF2B5EF4-FFF2-40B4-BE49-F238E27FC236}">
                <a16:creationId xmlns:a16="http://schemas.microsoft.com/office/drawing/2014/main" id="{C2312440-DD9F-B0A3-618C-1445ADBB8AB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17676" y="2522555"/>
            <a:ext cx="2508067" cy="3175840"/>
          </a:xfrm>
          <a:prstGeom prst="roundRect">
            <a:avLst>
              <a:gd name="adj" fmla="val 12487"/>
            </a:avLst>
          </a:prstGeom>
          <a:effectLst/>
        </p:spPr>
      </p:pic>
      <p:pic>
        <p:nvPicPr>
          <p:cNvPr id="2054" name="Picture 6" descr="Napoleon I | Biography, Achievements, &amp; Facts | Britannica">
            <a:extLst>
              <a:ext uri="{FF2B5EF4-FFF2-40B4-BE49-F238E27FC236}">
                <a16:creationId xmlns:a16="http://schemas.microsoft.com/office/drawing/2014/main" id="{9B8D91E4-07FF-824B-1471-0E50445D2EB9}"/>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rightnessContrast bright="-25000"/>
                    </a14:imgEffect>
                  </a14:imgLayer>
                </a14:imgProps>
              </a:ext>
              <a:ext uri="{28A0092B-C50C-407E-A947-70E740481C1C}">
                <a14:useLocalDpi xmlns:a14="http://schemas.microsoft.com/office/drawing/2010/main" val="0"/>
              </a:ext>
            </a:extLst>
          </a:blip>
          <a:srcRect/>
          <a:stretch>
            <a:fillRect/>
          </a:stretch>
        </p:blipFill>
        <p:spPr bwMode="auto">
          <a:xfrm>
            <a:off x="4412767" y="3956595"/>
            <a:ext cx="3197892" cy="2464769"/>
          </a:xfrm>
          <a:prstGeom prst="roundRect">
            <a:avLst>
              <a:gd name="adj" fmla="val 11867"/>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BE4BFE5-2FBD-6622-BAC1-8C65416C5709}"/>
              </a:ext>
            </a:extLst>
          </p:cNvPr>
          <p:cNvSpPr txBox="1"/>
          <p:nvPr/>
        </p:nvSpPr>
        <p:spPr>
          <a:xfrm>
            <a:off x="457714" y="4217130"/>
            <a:ext cx="3955053" cy="954107"/>
          </a:xfrm>
          <a:prstGeom prst="rect">
            <a:avLst/>
          </a:prstGeom>
          <a:noFill/>
        </p:spPr>
        <p:txBody>
          <a:bodyPr wrap="square" rtlCol="0">
            <a:spAutoFit/>
          </a:bodyPr>
          <a:lstStyle/>
          <a:p>
            <a:r>
              <a:rPr lang="en-US" sz="1400" dirty="0">
                <a:solidFill>
                  <a:schemeClr val="bg1"/>
                </a:solidFill>
                <a:latin typeface="Georgia" panose="02040502050405020303" pitchFamily="18" charset="0"/>
              </a:rPr>
              <a:t>The first of the general causes was the social structure of the West. The </a:t>
            </a:r>
            <a:r>
              <a:rPr lang="en-US" sz="1400" dirty="0">
                <a:solidFill>
                  <a:schemeClr val="bg1"/>
                </a:solidFill>
                <a:latin typeface="Georgia" panose="02040502050405020303" pitchFamily="18" charset="0"/>
                <a:hlinkClick r:id="rId11">
                  <a:extLst>
                    <a:ext uri="{A12FA001-AC4F-418D-AE19-62706E023703}">
                      <ahyp:hlinkClr xmlns:ahyp="http://schemas.microsoft.com/office/drawing/2018/hyperlinkcolor" val="tx"/>
                    </a:ext>
                  </a:extLst>
                </a:hlinkClick>
              </a:rPr>
              <a:t>feudal</a:t>
            </a:r>
            <a:r>
              <a:rPr lang="en-US" sz="1400" dirty="0">
                <a:solidFill>
                  <a:schemeClr val="bg1"/>
                </a:solidFill>
                <a:latin typeface="Georgia" panose="02040502050405020303" pitchFamily="18" charset="0"/>
              </a:rPr>
              <a:t> regime had been weakened step-by-step and had already disappeared in parts of </a:t>
            </a:r>
            <a:r>
              <a:rPr lang="en-US" sz="1400" dirty="0">
                <a:solidFill>
                  <a:schemeClr val="bg1"/>
                </a:solidFill>
                <a:latin typeface="Georgia" panose="02040502050405020303" pitchFamily="18" charset="0"/>
                <a:hlinkClick r:id="rId12">
                  <a:extLst>
                    <a:ext uri="{A12FA001-AC4F-418D-AE19-62706E023703}">
                      <ahyp:hlinkClr xmlns:ahyp="http://schemas.microsoft.com/office/drawing/2018/hyperlinkcolor" val="tx"/>
                    </a:ext>
                  </a:extLst>
                </a:hlinkClick>
              </a:rPr>
              <a:t>Europe</a:t>
            </a:r>
            <a:r>
              <a:rPr lang="en-US" sz="1400" dirty="0">
                <a:solidFill>
                  <a:schemeClr val="bg1"/>
                </a:solidFill>
                <a:latin typeface="Georgia" panose="02040502050405020303" pitchFamily="18" charset="0"/>
              </a:rPr>
              <a:t>.</a:t>
            </a:r>
          </a:p>
        </p:txBody>
      </p:sp>
      <p:sp>
        <p:nvSpPr>
          <p:cNvPr id="12" name="TextBox 11">
            <a:extLst>
              <a:ext uri="{FF2B5EF4-FFF2-40B4-BE49-F238E27FC236}">
                <a16:creationId xmlns:a16="http://schemas.microsoft.com/office/drawing/2014/main" id="{5F7D3C68-EB7E-D293-5EE2-90700E40AE77}"/>
              </a:ext>
            </a:extLst>
          </p:cNvPr>
          <p:cNvSpPr txBox="1"/>
          <p:nvPr/>
        </p:nvSpPr>
        <p:spPr>
          <a:xfrm>
            <a:off x="8409185" y="4217130"/>
            <a:ext cx="3600088" cy="1384995"/>
          </a:xfrm>
          <a:prstGeom prst="rect">
            <a:avLst/>
          </a:prstGeom>
          <a:noFill/>
        </p:spPr>
        <p:txBody>
          <a:bodyPr wrap="square" rtlCol="0">
            <a:spAutoFit/>
          </a:bodyPr>
          <a:lstStyle/>
          <a:p>
            <a:r>
              <a:rPr lang="en-US" sz="1400" dirty="0">
                <a:solidFill>
                  <a:schemeClr val="bg1"/>
                </a:solidFill>
                <a:latin typeface="Georgia" panose="02040502050405020303" pitchFamily="18" charset="0"/>
              </a:rPr>
              <a:t>The </a:t>
            </a:r>
            <a:r>
              <a:rPr lang="en-US" sz="1400" dirty="0">
                <a:solidFill>
                  <a:schemeClr val="bg1"/>
                </a:solidFill>
                <a:latin typeface="Georgia" panose="02040502050405020303" pitchFamily="18" charset="0"/>
                <a:hlinkClick r:id="rId13">
                  <a:extLst>
                    <a:ext uri="{A12FA001-AC4F-418D-AE19-62706E023703}">
                      <ahyp:hlinkClr xmlns:ahyp="http://schemas.microsoft.com/office/drawing/2018/hyperlinkcolor" val="tx"/>
                    </a:ext>
                  </a:extLst>
                </a:hlinkClick>
              </a:rPr>
              <a:t>peasants</a:t>
            </a:r>
            <a:r>
              <a:rPr lang="en-US" sz="1400" dirty="0">
                <a:solidFill>
                  <a:schemeClr val="bg1"/>
                </a:solidFill>
                <a:latin typeface="Georgia" panose="02040502050405020303" pitchFamily="18" charset="0"/>
              </a:rPr>
              <a:t>, many of whom owned land, had attained an improved standard of living and </a:t>
            </a:r>
            <a:r>
              <a:rPr lang="en-US" sz="1400" dirty="0">
                <a:solidFill>
                  <a:schemeClr val="bg1"/>
                </a:solidFill>
                <a:latin typeface="Georgia" panose="02040502050405020303" pitchFamily="18" charset="0"/>
                <a:hlinkClick r:id="rId14">
                  <a:extLst>
                    <a:ext uri="{A12FA001-AC4F-418D-AE19-62706E023703}">
                      <ahyp:hlinkClr xmlns:ahyp="http://schemas.microsoft.com/office/drawing/2018/hyperlinkcolor" val="tx"/>
                    </a:ext>
                  </a:extLst>
                </a:hlinkClick>
              </a:rPr>
              <a:t>education</a:t>
            </a:r>
            <a:r>
              <a:rPr lang="en-US" sz="1400" dirty="0">
                <a:solidFill>
                  <a:schemeClr val="bg1"/>
                </a:solidFill>
                <a:latin typeface="Georgia" panose="02040502050405020303" pitchFamily="18" charset="0"/>
              </a:rPr>
              <a:t> and wanted to get rid of the last vestiges of feudalism so as to acquire the full rights of landowners and to be free to increase their holdings.</a:t>
            </a:r>
          </a:p>
        </p:txBody>
      </p:sp>
      <p:sp>
        <p:nvSpPr>
          <p:cNvPr id="14" name="TextBox 13">
            <a:extLst>
              <a:ext uri="{FF2B5EF4-FFF2-40B4-BE49-F238E27FC236}">
                <a16:creationId xmlns:a16="http://schemas.microsoft.com/office/drawing/2014/main" id="{79EA8B68-AA10-C2BD-2D4A-9DD111189922}"/>
              </a:ext>
            </a:extLst>
          </p:cNvPr>
          <p:cNvSpPr txBox="1"/>
          <p:nvPr/>
        </p:nvSpPr>
        <p:spPr>
          <a:xfrm>
            <a:off x="4117952" y="1011675"/>
            <a:ext cx="3955053" cy="1384995"/>
          </a:xfrm>
          <a:prstGeom prst="rect">
            <a:avLst/>
          </a:prstGeom>
          <a:noFill/>
        </p:spPr>
        <p:txBody>
          <a:bodyPr wrap="square" rtlCol="0">
            <a:spAutoFit/>
          </a:bodyPr>
          <a:lstStyle/>
          <a:p>
            <a:r>
              <a:rPr lang="en-US" sz="1400" dirty="0">
                <a:solidFill>
                  <a:schemeClr val="bg1"/>
                </a:solidFill>
                <a:latin typeface="Georgia" panose="02040502050405020303" pitchFamily="18" charset="0"/>
              </a:rPr>
              <a:t>he increasingly numerous and prosperous elite of wealthy commoners—merchants, manufacturers, and professionals, often called the </a:t>
            </a:r>
            <a:r>
              <a:rPr lang="en-US" sz="1400" dirty="0">
                <a:solidFill>
                  <a:schemeClr val="bg1"/>
                </a:solidFill>
                <a:latin typeface="Georgia" panose="02040502050405020303" pitchFamily="18" charset="0"/>
                <a:hlinkClick r:id="rId15">
                  <a:extLst>
                    <a:ext uri="{A12FA001-AC4F-418D-AE19-62706E023703}">
                      <ahyp:hlinkClr xmlns:ahyp="http://schemas.microsoft.com/office/drawing/2018/hyperlinkcolor" val="tx"/>
                    </a:ext>
                  </a:extLst>
                </a:hlinkClick>
              </a:rPr>
              <a:t>bourgeoisie</a:t>
            </a:r>
            <a:r>
              <a:rPr lang="en-US" sz="1400" dirty="0">
                <a:solidFill>
                  <a:schemeClr val="bg1"/>
                </a:solidFill>
                <a:latin typeface="Georgia" panose="02040502050405020303" pitchFamily="18" charset="0"/>
              </a:rPr>
              <a:t>—aspired to political power in those countries where it did not already possess it. </a:t>
            </a:r>
          </a:p>
        </p:txBody>
      </p:sp>
      <p:sp>
        <p:nvSpPr>
          <p:cNvPr id="17" name="TextBox 16">
            <a:extLst>
              <a:ext uri="{FF2B5EF4-FFF2-40B4-BE49-F238E27FC236}">
                <a16:creationId xmlns:a16="http://schemas.microsoft.com/office/drawing/2014/main" id="{78BEA850-9314-83FD-6EC4-B3039A17EB1C}"/>
              </a:ext>
            </a:extLst>
          </p:cNvPr>
          <p:cNvSpPr txBox="1"/>
          <p:nvPr/>
        </p:nvSpPr>
        <p:spPr>
          <a:xfrm>
            <a:off x="-5211083" y="3786242"/>
            <a:ext cx="3955053" cy="1384995"/>
          </a:xfrm>
          <a:prstGeom prst="rect">
            <a:avLst/>
          </a:prstGeom>
          <a:noFill/>
        </p:spPr>
        <p:txBody>
          <a:bodyPr wrap="square" rtlCol="0">
            <a:spAutoFit/>
          </a:bodyPr>
          <a:lstStyle/>
          <a:p>
            <a:r>
              <a:rPr lang="en-US" sz="1400" dirty="0">
                <a:solidFill>
                  <a:schemeClr val="bg1"/>
                </a:solidFill>
                <a:latin typeface="Georgia" panose="02040502050405020303" pitchFamily="18" charset="0"/>
              </a:rPr>
              <a:t>The French Revolution had general causes common to all the revolutions of the West at the end of the 18th century and particular causes that explain why it was by far the most violent and the most universally significant of these revolutions. </a:t>
            </a:r>
          </a:p>
        </p:txBody>
      </p:sp>
    </p:spTree>
    <p:extLst>
      <p:ext uri="{BB962C8B-B14F-4D97-AF65-F5344CB8AC3E}">
        <p14:creationId xmlns:p14="http://schemas.microsoft.com/office/powerpoint/2010/main" val="39632785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558</Words>
  <Application>Microsoft Office PowerPoint</Application>
  <PresentationFormat>Widescreen</PresentationFormat>
  <Paragraphs>30</Paragraphs>
  <Slides>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vt:i4>
      </vt:variant>
    </vt:vector>
  </HeadingPairs>
  <TitlesOfParts>
    <vt:vector size="13" baseType="lpstr">
      <vt:lpstr>Arial</vt:lpstr>
      <vt:lpstr>Bell MT</vt:lpstr>
      <vt:lpstr>Book Antiqua</vt:lpstr>
      <vt:lpstr>Bookman Old Style</vt:lpstr>
      <vt:lpstr>Calibri</vt:lpstr>
      <vt:lpstr>Calibri Light</vt:lpstr>
      <vt:lpstr>Century Schoolbook</vt:lpstr>
      <vt:lpstr>Georgia</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Rameen Rashmika</dc:creator>
  <cp:lastModifiedBy>Rameen Rashmika</cp:lastModifiedBy>
  <cp:revision>1</cp:revision>
  <dcterms:created xsi:type="dcterms:W3CDTF">2024-10-20T07:01:00Z</dcterms:created>
  <dcterms:modified xsi:type="dcterms:W3CDTF">2024-10-20T07:36:37Z</dcterms:modified>
</cp:coreProperties>
</file>

<file path=docProps/thumbnail.jpeg>
</file>